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comments/modernComment_7FFFE3CE_8E58B733.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2"/>
  </p:sldMasterIdLst>
  <p:notesMasterIdLst>
    <p:notesMasterId r:id="rId32"/>
  </p:notesMasterIdLst>
  <p:handoutMasterIdLst>
    <p:handoutMasterId r:id="rId33"/>
  </p:handoutMasterIdLst>
  <p:sldIdLst>
    <p:sldId id="2147476414" r:id="rId13"/>
    <p:sldId id="2147476415" r:id="rId14"/>
    <p:sldId id="2147476430" r:id="rId15"/>
    <p:sldId id="2147476413" r:id="rId16"/>
    <p:sldId id="2147476373" r:id="rId17"/>
    <p:sldId id="2147476425" r:id="rId18"/>
    <p:sldId id="2147476352" r:id="rId19"/>
    <p:sldId id="2147476370" r:id="rId20"/>
    <p:sldId id="2147476457" r:id="rId21"/>
    <p:sldId id="2147478023" r:id="rId22"/>
    <p:sldId id="2147476344" r:id="rId23"/>
    <p:sldId id="2147476374" r:id="rId24"/>
    <p:sldId id="2147476371" r:id="rId25"/>
    <p:sldId id="2147476488" r:id="rId26"/>
    <p:sldId id="2147476486" r:id="rId27"/>
    <p:sldId id="2147478022" r:id="rId28"/>
    <p:sldId id="2147476427" r:id="rId29"/>
    <p:sldId id="2147476456" r:id="rId30"/>
    <p:sldId id="2147476429" r:id="rId31"/>
  </p:sldIdLst>
  <p:sldSz cx="12192000" cy="6858000"/>
  <p:notesSz cx="6858000" cy="9144000"/>
  <p:embeddedFontLst>
    <p:embeddedFont>
      <p:font typeface="Gjensidige Display" panose="020B0604020202020204" charset="0"/>
      <p:regular r:id="rId34"/>
      <p:bold r:id="rId35"/>
      <p:italic r:id="rId36"/>
      <p:boldItalic r:id="rId37"/>
    </p:embeddedFont>
    <p:embeddedFont>
      <p:font typeface="Gjensidige Type" pitchFamily="2" charset="0"/>
      <p:regular r:id="rId38"/>
      <p:bold r:id="rId39"/>
      <p:italic r:id="rId40"/>
      <p:boldItalic r:id="rId41"/>
    </p:embeddedFont>
    <p:embeddedFont>
      <p:font typeface="Gjensidige Type Light" pitchFamily="2" charset="0"/>
      <p:regular r:id="rId42"/>
      <p:italic r:id="rId43"/>
    </p:embeddedFont>
    <p:embeddedFont>
      <p:font typeface="GjensidigeType-Regular" pitchFamily="50" charset="0"/>
      <p:regular r:id="rId44"/>
    </p:embeddedFont>
    <p:embeddedFont>
      <p:font typeface="Segoe UI" panose="020B0502040204020203" pitchFamily="34" charset="0"/>
      <p:regular r:id="rId45"/>
      <p:bold r:id="rId46"/>
      <p:italic r:id="rId47"/>
      <p:boldItalic r:id="rId48"/>
    </p:embeddedFont>
  </p:embeddedFontLst>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Forfatte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A43B22-1429-4E93-AEC1-EAD77B98C5C7}" v="6" dt="2024-12-16T11:45:07.216"/>
  </p1510:revLst>
</p1510:revInfo>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Ingen typografi, intet git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777" autoAdjust="0"/>
  </p:normalViewPr>
  <p:slideViewPr>
    <p:cSldViewPr snapToGrid="0" showGuides="1">
      <p:cViewPr varScale="1">
        <p:scale>
          <a:sx n="47" d="100"/>
          <a:sy n="47" d="100"/>
        </p:scale>
        <p:origin x="77" y="87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1" d="100"/>
          <a:sy n="91" d="100"/>
        </p:scale>
        <p:origin x="367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font" Target="fonts/font6.fntdata"/><Relationship Id="rId21" Type="http://schemas.openxmlformats.org/officeDocument/2006/relationships/slide" Target="slides/slide9.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customXml" Target="../customXml/item11.xml"/><Relationship Id="rId24" Type="http://schemas.openxmlformats.org/officeDocument/2006/relationships/slide" Target="slides/slide12.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tableStyles" Target="tableStyles.xml"/><Relationship Id="rId5" Type="http://schemas.openxmlformats.org/officeDocument/2006/relationships/customXml" Target="../customXml/item5.xml"/><Relationship Id="rId10" Type="http://schemas.openxmlformats.org/officeDocument/2006/relationships/customXml" Target="../customXml/item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font" Target="fonts/font11.fntdata"/><Relationship Id="rId52"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8" Type="http://schemas.openxmlformats.org/officeDocument/2006/relationships/customXml" Target="../customXml/item8.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8.xml"/><Relationship Id="rId41" Type="http://schemas.openxmlformats.org/officeDocument/2006/relationships/font" Target="fonts/font8.fntdata"/><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font" Target="fonts/font3.fntdata"/><Relationship Id="rId49" Type="http://schemas.openxmlformats.org/officeDocument/2006/relationships/tags" Target="tags/tag1.xml"/></Relationships>
</file>

<file path=ppt/comments/modernComment_7FFFE3CE_8E58B733.xml><?xml version="1.0" encoding="utf-8"?>
<p188:cmLst xmlns:a="http://schemas.openxmlformats.org/drawingml/2006/main" xmlns:r="http://schemas.openxmlformats.org/officeDocument/2006/relationships" xmlns:p188="http://schemas.microsoft.com/office/powerpoint/2018/8/main">
  <p188:cm id="{B2C0331E-E7A8-454A-8376-A1FF5785A9CD}" authorId="{00000000-0000-0000-0000-000000000000}" created="2023-07-26T15:35:35.044">
    <ac:txMkLst xmlns:ac="http://schemas.microsoft.com/office/drawing/2013/main/command">
      <pc:docMk xmlns:pc="http://schemas.microsoft.com/office/powerpoint/2013/main/command"/>
      <pc:sldMk xmlns:pc="http://schemas.microsoft.com/office/powerpoint/2013/main/command" cId="2388178739" sldId="2147476430"/>
      <ac:spMk id="39" creationId="{B7B1A16B-90F9-197A-2C42-6140D8825DDA}"/>
      <ac:txMk cp="0" len="7">
        <ac:context len="24" hash="292046436"/>
      </ac:txMk>
    </ac:txMkLst>
    <p188:pos x="3016293" y="272668"/>
    <p188:txBody>
      <a:bodyPr/>
      <a:lstStyle/>
      <a:p>
        <a:r>
          <a:rPr lang="da-DK"/>
          <a:t>Tilpas eller slet, hvis virksomheden ikke har valgt udvidelser</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‹nr.›</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16/12/2024</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16/12/2024</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‹nr.›</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1</a:t>
            </a:fld>
            <a:endParaRPr lang="en-GB" dirty="0"/>
          </a:p>
        </p:txBody>
      </p:sp>
    </p:spTree>
    <p:extLst>
      <p:ext uri="{BB962C8B-B14F-4D97-AF65-F5344CB8AC3E}">
        <p14:creationId xmlns:p14="http://schemas.microsoft.com/office/powerpoint/2010/main" val="1043010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16</a:t>
            </a:fld>
            <a:endParaRPr lang="en-GB"/>
          </a:p>
        </p:txBody>
      </p:sp>
    </p:spTree>
    <p:extLst>
      <p:ext uri="{BB962C8B-B14F-4D97-AF65-F5344CB8AC3E}">
        <p14:creationId xmlns:p14="http://schemas.microsoft.com/office/powerpoint/2010/main" val="949840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17</a:t>
            </a:fld>
            <a:endParaRPr lang="en-GB" dirty="0"/>
          </a:p>
        </p:txBody>
      </p:sp>
    </p:spTree>
    <p:extLst>
      <p:ext uri="{BB962C8B-B14F-4D97-AF65-F5344CB8AC3E}">
        <p14:creationId xmlns:p14="http://schemas.microsoft.com/office/powerpoint/2010/main" val="1942511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a:t>
            </a:fld>
            <a:endParaRPr lang="en-GB" dirty="0"/>
          </a:p>
        </p:txBody>
      </p:sp>
    </p:spTree>
    <p:extLst>
      <p:ext uri="{BB962C8B-B14F-4D97-AF65-F5344CB8AC3E}">
        <p14:creationId xmlns:p14="http://schemas.microsoft.com/office/powerpoint/2010/main" val="379483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3</a:t>
            </a:fld>
            <a:endParaRPr lang="en-GB" dirty="0"/>
          </a:p>
        </p:txBody>
      </p:sp>
    </p:spTree>
    <p:extLst>
      <p:ext uri="{BB962C8B-B14F-4D97-AF65-F5344CB8AC3E}">
        <p14:creationId xmlns:p14="http://schemas.microsoft.com/office/powerpoint/2010/main" val="3616791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4</a:t>
            </a:fld>
            <a:endParaRPr lang="en-GB" dirty="0"/>
          </a:p>
        </p:txBody>
      </p:sp>
    </p:spTree>
    <p:extLst>
      <p:ext uri="{BB962C8B-B14F-4D97-AF65-F5344CB8AC3E}">
        <p14:creationId xmlns:p14="http://schemas.microsoft.com/office/powerpoint/2010/main" val="2129598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5</a:t>
            </a:fld>
            <a:endParaRPr lang="en-GB" dirty="0"/>
          </a:p>
        </p:txBody>
      </p:sp>
    </p:spTree>
    <p:extLst>
      <p:ext uri="{BB962C8B-B14F-4D97-AF65-F5344CB8AC3E}">
        <p14:creationId xmlns:p14="http://schemas.microsoft.com/office/powerpoint/2010/main" val="2379100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6</a:t>
            </a:fld>
            <a:endParaRPr lang="en-GB" dirty="0"/>
          </a:p>
        </p:txBody>
      </p:sp>
    </p:spTree>
    <p:extLst>
      <p:ext uri="{BB962C8B-B14F-4D97-AF65-F5344CB8AC3E}">
        <p14:creationId xmlns:p14="http://schemas.microsoft.com/office/powerpoint/2010/main" val="1653954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7</a:t>
            </a:fld>
            <a:endParaRPr lang="en-GB"/>
          </a:p>
        </p:txBody>
      </p:sp>
    </p:spTree>
    <p:extLst>
      <p:ext uri="{BB962C8B-B14F-4D97-AF65-F5344CB8AC3E}">
        <p14:creationId xmlns:p14="http://schemas.microsoft.com/office/powerpoint/2010/main" val="2769125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328747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lvl="0" indent="0">
              <a:buFont typeface="Arial" panose="020B0604020202020204" pitchFamily="34" charset="0"/>
              <a:buNone/>
            </a:pPr>
            <a:r>
              <a:rPr lang="da-DK" sz="1800">
                <a:solidFill>
                  <a:srgbClr val="000000"/>
                </a:solidFill>
                <a:effectLst/>
                <a:latin typeface="Calibri" panose="020F0502020204030204" pitchFamily="34" charset="0"/>
                <a:ea typeface="Calibri" panose="020F0502020204030204" pitchFamily="34" charset="0"/>
              </a:rPr>
              <a:t>Tidlig Støtte Tidlig Støtte kan tilkøbes til obligatoriske ordninger, med det formål at vurdere behovet for og igangsætte en tidlig indsats ved risiko for langtidssygefravær eller risiko for tab af erhvervsevne hos den forsikrede. Såfremt en forsikret er i risiko for langtidssygefravær, tilbydes den forsikrede i relevante tilfælde en udvidet samtale med selskabet og/eller der kan formidles samtykkebaseret kontakt til den forsikredes pensionsselskab, således at pensionsselskabet kan støtte, rådgive og behovsafklare eventuelle indsatser for at bevare arbejdsdygtigheden og minimere risiko for tab af erhvervsevne.</a:t>
            </a:r>
          </a:p>
          <a:p>
            <a:endParaRPr lang="da-DK"/>
          </a:p>
        </p:txBody>
      </p:sp>
      <p:sp>
        <p:nvSpPr>
          <p:cNvPr id="4" name="Pladsholder til slidenummer 3"/>
          <p:cNvSpPr>
            <a:spLocks noGrp="1"/>
          </p:cNvSpPr>
          <p:nvPr>
            <p:ph type="sldNum" sz="quarter" idx="5"/>
          </p:nvPr>
        </p:nvSpPr>
        <p:spPr/>
        <p:txBody>
          <a:bodyPr/>
          <a:lstStyle/>
          <a:p>
            <a:fld id="{A16CFAD1-D197-4A88-B173-A6412E995EE5}" type="slidenum">
              <a:rPr lang="en-GB" smtClean="0"/>
              <a:pPr/>
              <a:t>14</a:t>
            </a:fld>
            <a:endParaRPr lang="en-GB"/>
          </a:p>
        </p:txBody>
      </p:sp>
    </p:spTree>
    <p:extLst>
      <p:ext uri="{BB962C8B-B14F-4D97-AF65-F5344CB8AC3E}">
        <p14:creationId xmlns:p14="http://schemas.microsoft.com/office/powerpoint/2010/main" val="28291880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A">
    <p:bg>
      <p:bgPr>
        <a:solidFill>
          <a:srgbClr val="F4FFAF"/>
        </a:solidFill>
        <a:effectLst/>
      </p:bgPr>
    </p:bg>
    <p:spTree>
      <p:nvGrpSpPr>
        <p:cNvPr id="1" name=""/>
        <p:cNvGrpSpPr/>
        <p:nvPr/>
      </p:nvGrpSpPr>
      <p:grpSpPr>
        <a:xfrm>
          <a:off x="0" y="0"/>
          <a:ext cx="0" cy="0"/>
          <a:chOff x="0" y="0"/>
          <a:chExt cx="0" cy="0"/>
        </a:xfrm>
      </p:grpSpPr>
      <p:sp>
        <p:nvSpPr>
          <p:cNvPr id="13" name="Footer Placeholder 8" hidden="1">
            <a:extLst>
              <a:ext uri="{FF2B5EF4-FFF2-40B4-BE49-F238E27FC236}">
                <a16:creationId xmlns:a16="http://schemas.microsoft.com/office/drawing/2014/main" id="{95F86BBF-A973-242B-C3D4-6BE967B3DC30}"/>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837E3F7-A67B-A033-D075-2614ABB9DA17}"/>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Background">
            <a:extLst>
              <a:ext uri="{FF2B5EF4-FFF2-40B4-BE49-F238E27FC236}">
                <a16:creationId xmlns:a16="http://schemas.microsoft.com/office/drawing/2014/main" id="{A3FA9748-09FF-181F-5499-C8CBEE4CE5F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7" name="Logo">
            <a:extLst>
              <a:ext uri="{FF2B5EF4-FFF2-40B4-BE49-F238E27FC236}">
                <a16:creationId xmlns:a16="http://schemas.microsoft.com/office/drawing/2014/main" id="{D5A5E3D8-3154-F461-AE9C-259B956BE1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ctrTitle" hasCustomPrompt="1"/>
          </p:nvPr>
        </p:nvSpPr>
        <p:spPr>
          <a:xfrm>
            <a:off x="253437" y="1692767"/>
            <a:ext cx="11706621" cy="3922966"/>
          </a:xfrm>
        </p:spPr>
        <p:txBody>
          <a:bodyPr anchor="b"/>
          <a:lstStyle>
            <a:lvl1pPr indent="1008202" algn="l">
              <a:lnSpc>
                <a:spcPct val="90000"/>
              </a:lnSpc>
              <a:defRPr sz="9002">
                <a:solidFill>
                  <a:schemeClr val="tx2"/>
                </a:solidFill>
              </a:defRPr>
            </a:lvl1pPr>
          </a:lstStyle>
          <a:p>
            <a:r>
              <a:rPr lang="da-DK" dirty="0"/>
              <a:t>Click to add short title</a:t>
            </a:r>
            <a:endParaRPr lang="da-DK"/>
          </a:p>
        </p:txBody>
      </p:sp>
      <p:sp>
        <p:nvSpPr>
          <p:cNvPr id="3" name="Subtitle 2"/>
          <p:cNvSpPr>
            <a:spLocks noGrp="1"/>
          </p:cNvSpPr>
          <p:nvPr>
            <p:ph type="subTitle" idx="1" hasCustomPrompt="1"/>
          </p:nvPr>
        </p:nvSpPr>
        <p:spPr>
          <a:xfrm>
            <a:off x="253437" y="6306280"/>
            <a:ext cx="9144000" cy="361992"/>
          </a:xfrm>
        </p:spPr>
        <p:txBody>
          <a:bodyPr anchor="b"/>
          <a:lstStyle>
            <a:lvl1pPr marL="0" indent="0" algn="l">
              <a:buNone/>
              <a:defRPr sz="2000">
                <a:solidFill>
                  <a:schemeClr val="tx2"/>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ACAC8EEF-FDE3-FC05-2806-CA1DC5722FD6}"/>
              </a:ext>
            </a:extLst>
          </p:cNvPr>
          <p:cNvSpPr>
            <a:spLocks noGrp="1"/>
          </p:cNvSpPr>
          <p:nvPr>
            <p:ph type="dt" sz="half" idx="11"/>
          </p:nvPr>
        </p:nvSpPr>
        <p:spPr>
          <a:xfrm>
            <a:off x="9651667" y="6447257"/>
            <a:ext cx="2308391"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681847370"/>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hapter B">
    <p:bg>
      <p:bgPr>
        <a:solidFill>
          <a:srgbClr val="82E3BE"/>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44973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C">
    <p:bg>
      <p:bgPr>
        <a:solidFill>
          <a:srgbClr val="BDD3FF"/>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539931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ter D">
    <p:bg>
      <p:bgPr>
        <a:solidFill>
          <a:srgbClr val="D0CAC7"/>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1746585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hapter E">
    <p:bg>
      <p:bgPr>
        <a:solidFill>
          <a:srgbClr val="FFA8AA"/>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261751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 F">
    <p:bg>
      <p:bgRef idx="1001">
        <a:schemeClr val="bg1"/>
      </p:bgRef>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564309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31011111"/>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1863946"/>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4" name="Picture Placeholder 4">
            <a:extLst>
              <a:ext uri="{FF2B5EF4-FFF2-40B4-BE49-F238E27FC236}">
                <a16:creationId xmlns:a16="http://schemas.microsoft.com/office/drawing/2014/main" id="{271CACBD-0E79-1B37-9D79-83106CCF676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nchor="t" anchorCtr="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52433043-7534-8EE3-C41A-C3540D6B8F01}"/>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268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853003470"/>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6" name="Picture Placeholder 4">
            <a:extLst>
              <a:ext uri="{FF2B5EF4-FFF2-40B4-BE49-F238E27FC236}">
                <a16:creationId xmlns:a16="http://schemas.microsoft.com/office/drawing/2014/main" id="{6C86B9F5-85D6-D62A-6ECE-158C5B2033D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9B8E0D7C-3C8A-1630-9A0C-C9FC10A7E846}"/>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solidFill>
                  <a:schemeClr val="bg1"/>
                </a:solidFill>
              </a:defRPr>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87477965"/>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Content Placeholder 2">
            <a:extLst>
              <a:ext uri="{FF2B5EF4-FFF2-40B4-BE49-F238E27FC236}">
                <a16:creationId xmlns:a16="http://schemas.microsoft.com/office/drawing/2014/main" id="{B43E4A7F-5A51-60D5-529B-E12DCEF5A436}"/>
              </a:ext>
            </a:extLst>
          </p:cNvPr>
          <p:cNvSpPr>
            <a:spLocks noGrp="1"/>
          </p:cNvSpPr>
          <p:nvPr>
            <p:ph idx="15" hasCustomPrompt="1"/>
          </p:nvPr>
        </p:nvSpPr>
        <p:spPr>
          <a:xfrm>
            <a:off x="60732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956383676"/>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1229"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age B">
    <p:bg>
      <p:bgRef idx="1001">
        <a:schemeClr val="bg1"/>
      </p:bgRef>
    </p:bg>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673DCDBB-5378-5C72-3B3C-7D17B1822C55}"/>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7" name="Slide Number Placeholder 10" hidden="1">
            <a:extLst>
              <a:ext uri="{FF2B5EF4-FFF2-40B4-BE49-F238E27FC236}">
                <a16:creationId xmlns:a16="http://schemas.microsoft.com/office/drawing/2014/main" id="{D10743B3-7AB6-E406-8FE0-08C1F6CB1585}"/>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8" name="Background">
            <a:extLst>
              <a:ext uri="{FF2B5EF4-FFF2-40B4-BE49-F238E27FC236}">
                <a16:creationId xmlns:a16="http://schemas.microsoft.com/office/drawing/2014/main" id="{385045A9-45C8-AF51-D91B-A0B2DDBDBD1B}"/>
              </a:ext>
            </a:extLst>
          </p:cNvPr>
          <p:cNvSpPr/>
          <p:nvPr userDrawn="1"/>
        </p:nvSpPr>
        <p:spPr bwMode="ltGray">
          <a:xfrm>
            <a:off x="0" y="0"/>
            <a:ext cx="121932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821A11AC-9956-49D6-5AE0-0A82F638F3C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886286" y="251489"/>
            <a:ext cx="2051998" cy="508647"/>
          </a:xfrm>
          <a:prstGeom prst="rect">
            <a:avLst/>
          </a:prstGeom>
        </p:spPr>
      </p:pic>
      <p:sp>
        <p:nvSpPr>
          <p:cNvPr id="2" name="Title 1"/>
          <p:cNvSpPr>
            <a:spLocks noGrp="1"/>
          </p:cNvSpPr>
          <p:nvPr>
            <p:ph type="ctrTitle" hasCustomPrompt="1"/>
          </p:nvPr>
        </p:nvSpPr>
        <p:spPr bwMode="white">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hasCustomPrompt="1"/>
          </p:nvPr>
        </p:nvSpPr>
        <p:spPr bwMode="white">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9CAB8759-1E7B-5CBF-547C-0EB4AC0097F0}"/>
              </a:ext>
            </a:extLst>
          </p:cNvPr>
          <p:cNvSpPr>
            <a:spLocks noGrp="1"/>
          </p:cNvSpPr>
          <p:nvPr>
            <p:ph type="dt" sz="half" idx="11"/>
          </p:nvPr>
        </p:nvSpPr>
        <p:spPr bwMode="white">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36807800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5" orient="horz" pos="4201" userDrawn="1">
          <p15:clr>
            <a:srgbClr val="A4A3A4"/>
          </p15:clr>
        </p15:guide>
        <p15:guide id="6" pos="7534" userDrawn="1">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15624134"/>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one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3291695491"/>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3340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2343600"/>
            <a:ext cx="3340800" cy="34952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176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7902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97948340"/>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4737" userDrawn="1">
          <p15:clr>
            <a:srgbClr val="A4A3A4"/>
          </p15:clr>
        </p15:guide>
        <p15:guide id="3" pos="2388" userDrawn="1">
          <p15:clr>
            <a:srgbClr val="A4A3A4"/>
          </p15:clr>
        </p15:guide>
        <p15:guide id="4" pos="4977" userDrawn="1">
          <p15:clr>
            <a:srgbClr val="A4A3A4"/>
          </p15:clr>
        </p15:guide>
        <p15:guide id="5" pos="2630" userDrawn="1">
          <p15:clr>
            <a:srgbClr val="A4A3A4"/>
          </p15:clr>
        </p15:guide>
        <p15:guide id="6" orient="horz" pos="1229"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ntent B">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1951080"/>
            <a:ext cx="3340800" cy="388774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462077701"/>
      </p:ext>
    </p:extLst>
  </p:cSld>
  <p:clrMapOvr>
    <a:masterClrMapping/>
  </p:clrMapOvr>
  <p:extLst>
    <p:ext uri="{DCECCB84-F9BA-43D5-87BE-67443E8EF086}">
      <p15:sldGuideLst xmlns:p15="http://schemas.microsoft.com/office/powerpoint/2012/main">
        <p15:guide id="2" pos="4737" userDrawn="1">
          <p15:clr>
            <a:srgbClr val="A4A3A4"/>
          </p15:clr>
        </p15:guide>
        <p15:guide id="3" pos="2388" userDrawn="1">
          <p15:clr>
            <a:srgbClr val="A4A3A4"/>
          </p15:clr>
        </p15:guide>
        <p15:guide id="4" pos="4977" userDrawn="1">
          <p15:clr>
            <a:srgbClr val="A4A3A4"/>
          </p15:clr>
        </p15:guide>
        <p15:guide id="5" pos="2630" userDrawn="1">
          <p15:clr>
            <a:srgbClr val="A4A3A4"/>
          </p15:clr>
        </p15:guide>
        <p15:guide id="6" orient="horz" pos="1229"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ntent C">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60732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6402410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 Content D">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62015100"/>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6" userDrawn="1">
          <p15:clr>
            <a:srgbClr val="A4A3A4"/>
          </p15:clr>
        </p15:guide>
        <p15:guide id="9" orient="horz" pos="1229"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Content 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60732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500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55182283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F">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1951038"/>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88392945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2" userDrawn="1">
          <p15:clr>
            <a:srgbClr val="A4A3A4"/>
          </p15:clr>
        </p15:guide>
        <p15:guide id="9" orient="horz" pos="1229"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5" name="Text Placeholder 5">
            <a:extLst>
              <a:ext uri="{FF2B5EF4-FFF2-40B4-BE49-F238E27FC236}">
                <a16:creationId xmlns:a16="http://schemas.microsoft.com/office/drawing/2014/main" id="{A472C2C9-5631-CB15-CD23-7741259D4BE2}"/>
              </a:ext>
            </a:extLst>
          </p:cNvPr>
          <p:cNvSpPr>
            <a:spLocks noGrp="1"/>
          </p:cNvSpPr>
          <p:nvPr>
            <p:ph type="body" sz="quarter" idx="21" hasCustomPrompt="1"/>
          </p:nvPr>
        </p:nvSpPr>
        <p:spPr>
          <a:xfrm>
            <a:off x="6073200" y="40896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96304019"/>
      </p:ext>
    </p:extLst>
  </p:cSld>
  <p:clrMapOvr>
    <a:masterClrMapping/>
  </p:clrMapOvr>
  <p:extLst>
    <p:ext uri="{DCECCB84-F9BA-43D5-87BE-67443E8EF086}">
      <p15:sldGuideLst xmlns:p15="http://schemas.microsoft.com/office/powerpoint/2012/main">
        <p15:guide id="5" pos="3540">
          <p15:clr>
            <a:srgbClr val="A4A3A4"/>
          </p15:clr>
        </p15:guide>
        <p15:guide id="6" pos="3825">
          <p15:clr>
            <a:srgbClr val="A4A3A4"/>
          </p15:clr>
        </p15:guide>
        <p15:guide id="7" orient="horz" pos="2576">
          <p15:clr>
            <a:srgbClr val="A4A3A4"/>
          </p15:clr>
        </p15:guide>
        <p15:guide id="8" orient="horz" pos="2818">
          <p15:clr>
            <a:srgbClr val="A4A3A4"/>
          </p15:clr>
        </p15:guide>
        <p15:guide id="9" orient="horz" pos="2336">
          <p15:clr>
            <a:srgbClr val="A4A3A4"/>
          </p15:clr>
        </p15:guide>
        <p15:guide id="10" orient="horz" pos="1476">
          <p15:clr>
            <a:srgbClr val="A4A3A4"/>
          </p15:clr>
        </p15:guide>
        <p15:guide id="11" orient="horz" pos="1229"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78258047"/>
      </p:ext>
    </p:extLst>
  </p:cSld>
  <p:clrMapOvr>
    <a:masterClrMapping/>
  </p:clrMapOvr>
  <p:extLst>
    <p:ext uri="{DCECCB84-F9BA-43D5-87BE-67443E8EF086}">
      <p15:sldGuideLst xmlns:p15="http://schemas.microsoft.com/office/powerpoint/2012/main">
        <p15:guide id="5" pos="3540">
          <p15:clr>
            <a:srgbClr val="A4A3A4"/>
          </p15:clr>
        </p15:guide>
        <p15:guide id="6" pos="3825">
          <p15:clr>
            <a:srgbClr val="A4A3A4"/>
          </p15:clr>
        </p15:guide>
        <p15:guide id="7" orient="horz" pos="2576">
          <p15:clr>
            <a:srgbClr val="A4A3A4"/>
          </p15:clr>
        </p15:guide>
        <p15:guide id="9" orient="horz" pos="2336">
          <p15:clr>
            <a:srgbClr val="A4A3A4"/>
          </p15:clr>
        </p15:guide>
        <p15:guide id="10" orient="horz" pos="1229"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 Picture A">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44FBEF0F-BDBE-6728-FFBE-939351EAB84D}"/>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54F0CBE2-FA94-34C5-37F8-0C65E0DE91B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946015B0-6D41-F251-4E0C-47AC8444C697}"/>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chemeClr val="lt1"/>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7AED36E2-8932-3E43-D40B-840515BB95D5}"/>
              </a:ext>
            </a:extLst>
          </p:cNvPr>
          <p:cNvSpPr>
            <a:spLocks noGrp="1"/>
          </p:cNvSpPr>
          <p:nvPr>
            <p:ph type="dt" sz="half" idx="14"/>
          </p:nvPr>
        </p:nvSpPr>
        <p:spPr>
          <a:xfrm>
            <a:off x="9651667" y="6447255"/>
            <a:ext cx="2308391" cy="221018"/>
          </a:xfrm>
        </p:spPr>
        <p:txBody>
          <a:bodyPr bIns="36000"/>
          <a:lstStyle>
            <a:lvl1pPr algn="r">
              <a:defRPr sz="1200">
                <a:solidFill>
                  <a:schemeClr val="bg1"/>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158647855"/>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and Picture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E969E1C8-2181-347E-0148-15171E89B180}"/>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12" name="Background">
            <a:extLst>
              <a:ext uri="{FF2B5EF4-FFF2-40B4-BE49-F238E27FC236}">
                <a16:creationId xmlns:a16="http://schemas.microsoft.com/office/drawing/2014/main" id="{9C106AFB-2B9D-4788-9A93-7BB726CB3D6C}"/>
              </a:ext>
            </a:extLst>
          </p:cNvPr>
          <p:cNvSpPr/>
          <p:nvPr userDrawn="1"/>
        </p:nvSpPr>
        <p:spPr>
          <a:xfrm>
            <a:off x="1"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4" name="Footer Placeholder 13">
            <a:extLst>
              <a:ext uri="{FF2B5EF4-FFF2-40B4-BE49-F238E27FC236}">
                <a16:creationId xmlns:a16="http://schemas.microsoft.com/office/drawing/2014/main" id="{A48FBC90-195E-57A0-0462-F0D73423890D}"/>
              </a:ext>
            </a:extLst>
          </p:cNvPr>
          <p:cNvSpPr>
            <a:spLocks noGrp="1"/>
          </p:cNvSpPr>
          <p:nvPr>
            <p:ph type="ftr" sz="quarter" idx="17"/>
          </p:nvPr>
        </p:nvSpPr>
        <p:spPr>
          <a:xfrm>
            <a:off x="3178213" y="6188400"/>
            <a:ext cx="2055600" cy="309600"/>
          </a:xfrm>
        </p:spPr>
        <p:txBody>
          <a:bodyPr/>
          <a:lstStyle/>
          <a:p>
            <a:r>
              <a:rPr lang="da-DK" dirty="0"/>
              <a:t>Gjensidige Forsikring Group</a:t>
            </a:r>
            <a:endParaRPr lang="da-DK"/>
          </a:p>
        </p:txBody>
      </p:sp>
      <p:sp>
        <p:nvSpPr>
          <p:cNvPr id="15" name="Slide Number Placeholder 14">
            <a:extLst>
              <a:ext uri="{FF2B5EF4-FFF2-40B4-BE49-F238E27FC236}">
                <a16:creationId xmlns:a16="http://schemas.microsoft.com/office/drawing/2014/main" id="{78C026FD-2C52-4190-71F8-8EF3202C65D2}"/>
              </a:ext>
            </a:extLst>
          </p:cNvPr>
          <p:cNvSpPr>
            <a:spLocks noGrp="1"/>
          </p:cNvSpPr>
          <p:nvPr>
            <p:ph type="sldNum" sz="quarter" idx="18"/>
          </p:nvPr>
        </p:nvSpPr>
        <p:spPr>
          <a:xfrm>
            <a:off x="5334613"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90958534"/>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title, Content and Picture A">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11" name="Background">
            <a:extLst>
              <a:ext uri="{FF2B5EF4-FFF2-40B4-BE49-F238E27FC236}">
                <a16:creationId xmlns:a16="http://schemas.microsoft.com/office/drawing/2014/main" id="{E9A2868D-5CF2-4BC3-9A0E-75C4CFC08AAB}"/>
              </a:ext>
            </a:extLst>
          </p:cNvPr>
          <p:cNvSpPr/>
          <p:nvPr userDrawn="1"/>
        </p:nvSpPr>
        <p:spPr>
          <a:xfrm>
            <a:off x="0"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6" name="Footer Placeholder 15">
            <a:extLst>
              <a:ext uri="{FF2B5EF4-FFF2-40B4-BE49-F238E27FC236}">
                <a16:creationId xmlns:a16="http://schemas.microsoft.com/office/drawing/2014/main" id="{BD9CF7D6-A799-EAA2-48E4-0816DEC76199}"/>
              </a:ext>
            </a:extLst>
          </p:cNvPr>
          <p:cNvSpPr>
            <a:spLocks noGrp="1"/>
          </p:cNvSpPr>
          <p:nvPr>
            <p:ph type="ftr" sz="quarter" idx="18"/>
          </p:nvPr>
        </p:nvSpPr>
        <p:spPr>
          <a:xfrm>
            <a:off x="3178800" y="6188400"/>
            <a:ext cx="2055600" cy="309600"/>
          </a:xfrm>
        </p:spPr>
        <p:txBody>
          <a:bodyPr/>
          <a:lstStyle/>
          <a:p>
            <a:r>
              <a:rPr lang="da-DK" dirty="0"/>
              <a:t>Gjensidige Forsikring Group</a:t>
            </a:r>
            <a:endParaRPr lang="da-DK"/>
          </a:p>
        </p:txBody>
      </p:sp>
      <p:sp>
        <p:nvSpPr>
          <p:cNvPr id="17" name="Slide Number Placeholder 16">
            <a:extLst>
              <a:ext uri="{FF2B5EF4-FFF2-40B4-BE49-F238E27FC236}">
                <a16:creationId xmlns:a16="http://schemas.microsoft.com/office/drawing/2014/main" id="{A6CE054A-7F02-5CBD-D46F-384773F34766}"/>
              </a:ext>
            </a:extLst>
          </p:cNvPr>
          <p:cNvSpPr>
            <a:spLocks noGrp="1"/>
          </p:cNvSpPr>
          <p:nvPr>
            <p:ph type="sldNum" sz="quarter" idx="19"/>
          </p:nvPr>
        </p:nvSpPr>
        <p:spPr>
          <a:xfrm>
            <a:off x="53352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357249318"/>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and Picture B">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68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6080400" y="363600"/>
            <a:ext cx="4568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664536133"/>
      </p:ext>
    </p:extLst>
  </p:cSld>
  <p:clrMapOvr>
    <a:masterClrMapping/>
  </p:clrMapOvr>
  <p:extLst>
    <p:ext uri="{DCECCB84-F9BA-43D5-87BE-67443E8EF086}">
      <p15:sldGuideLst xmlns:p15="http://schemas.microsoft.com/office/powerpoint/2012/main">
        <p15:guide id="1" pos="3535" userDrawn="1">
          <p15:clr>
            <a:srgbClr val="A4A3A4"/>
          </p15:clr>
        </p15:guide>
        <p15:guide id="2" pos="3830" userDrawn="1">
          <p15:clr>
            <a:srgbClr val="A4A3A4"/>
          </p15:clr>
        </p15:guide>
        <p15:guide id="3" orient="horz" pos="1229" userDrawn="1">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title, Content and Picture B">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6080400" y="363600"/>
            <a:ext cx="45540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82889123"/>
      </p:ext>
    </p:extLst>
  </p:cSld>
  <p:clrMapOvr>
    <a:masterClrMapping/>
  </p:clrMapOvr>
  <p:extLst>
    <p:ext uri="{DCECCB84-F9BA-43D5-87BE-67443E8EF086}">
      <p15:sldGuideLst xmlns:p15="http://schemas.microsoft.com/office/powerpoint/2012/main">
        <p15:guide id="1" pos="3830"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Picture C">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37C8326-834A-8866-A18D-5C0CD4F75D2C}"/>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49999"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82472E5C-8DFF-F501-E2EC-BE1C1B3D58F2}"/>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CC454DC-C9C0-D18D-4762-C87D5B851B82}"/>
              </a:ext>
            </a:extLst>
          </p:cNvPr>
          <p:cNvSpPr>
            <a:spLocks noGrp="1"/>
          </p:cNvSpPr>
          <p:nvPr>
            <p:ph type="sldNum" sz="quarter" idx="18"/>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56646409"/>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title, Content and Picture C ">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95292528"/>
      </p:ext>
    </p:extLst>
  </p:cSld>
  <p:clrMapOvr>
    <a:masterClrMapping/>
  </p:clrMapOvr>
  <p:extLst>
    <p:ext uri="{DCECCB84-F9BA-43D5-87BE-67443E8EF086}">
      <p15:sldGuideLst xmlns:p15="http://schemas.microsoft.com/office/powerpoint/2012/main">
        <p15:guide id="1" pos="382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and Picture D">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1119600"/>
            <a:ext cx="51624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540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49999" y="363600"/>
            <a:ext cx="5162399"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662489774"/>
      </p:ext>
    </p:extLst>
  </p:cSld>
  <p:clrMapOvr>
    <a:masterClrMapping/>
  </p:clrMapOvr>
  <p:extLst>
    <p:ext uri="{DCECCB84-F9BA-43D5-87BE-67443E8EF086}">
      <p15:sldGuideLst xmlns:p15="http://schemas.microsoft.com/office/powerpoint/2012/main">
        <p15:guide id="1" pos="3535" userDrawn="1">
          <p15:clr>
            <a:srgbClr val="A4A3A4"/>
          </p15:clr>
        </p15:guide>
        <p15:guide id="2" pos="3830"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ubtitle, Content and Picture D">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1119600"/>
            <a:ext cx="5162400" cy="4719600"/>
          </a:xfrm>
          <a:solidFill>
            <a:schemeClr val="bg1">
              <a:lumMod val="85000"/>
            </a:schemeClr>
          </a:solidFill>
        </p:spPr>
        <p:txBody>
          <a:bodyPr lIns="36000" t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82409751"/>
      </p:ext>
    </p:extLst>
  </p:cSld>
  <p:clrMapOvr>
    <a:masterClrMapping/>
  </p:clrMapOvr>
  <p:extLst>
    <p:ext uri="{DCECCB84-F9BA-43D5-87BE-67443E8EF086}">
      <p15:sldGuideLst xmlns:p15="http://schemas.microsoft.com/office/powerpoint/2012/main">
        <p15:guide id="1" pos="3830"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and Picture no subtitl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Tree>
    <p:extLst>
      <p:ext uri="{BB962C8B-B14F-4D97-AF65-F5344CB8AC3E}">
        <p14:creationId xmlns:p14="http://schemas.microsoft.com/office/powerpoint/2010/main" val="1296041918"/>
      </p:ext>
    </p:extLst>
  </p:cSld>
  <p:clrMapOvr>
    <a:masterClrMapping/>
  </p:clrMapOvr>
  <p:extLst>
    <p:ext uri="{DCECCB84-F9BA-43D5-87BE-67443E8EF086}">
      <p15:sldGuideLst xmlns:p15="http://schemas.microsoft.com/office/powerpoint/2012/main">
        <p15:guide id="2" pos="3535" userDrawn="1">
          <p15:clr>
            <a:srgbClr val="A4A3A4"/>
          </p15:clr>
        </p15:guide>
        <p15:guide id="3" pos="3830" userDrawn="1">
          <p15:clr>
            <a:srgbClr val="A4A3A4"/>
          </p15:clr>
        </p15:guide>
        <p15:guide id="4" orient="horz" pos="2929" userDrawn="1">
          <p15:clr>
            <a:srgbClr val="A4A3A4"/>
          </p15:clr>
        </p15:guide>
        <p15:guide id="5" orient="horz" pos="1229" userDrawn="1">
          <p15:clr>
            <a:srgbClr val="A4A3A4"/>
          </p15:clr>
        </p15:guide>
        <p15:guide id="6" orient="horz" pos="2560"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and Pictur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Text Placeholder 5">
            <a:extLst>
              <a:ext uri="{FF2B5EF4-FFF2-40B4-BE49-F238E27FC236}">
                <a16:creationId xmlns:a16="http://schemas.microsoft.com/office/drawing/2014/main" id="{4F4B1FB8-9A26-9994-3BEB-92256710049C}"/>
              </a:ext>
            </a:extLst>
          </p:cNvPr>
          <p:cNvSpPr>
            <a:spLocks noGrp="1"/>
          </p:cNvSpPr>
          <p:nvPr>
            <p:ph type="body" sz="quarter" idx="22" hasCustomPrompt="1"/>
          </p:nvPr>
        </p:nvSpPr>
        <p:spPr>
          <a:xfrm>
            <a:off x="60804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4677736"/>
      </p:ext>
    </p:extLst>
  </p:cSld>
  <p:clrMapOvr>
    <a:masterClrMapping/>
  </p:clrMapOvr>
  <p:extLst>
    <p:ext uri="{DCECCB84-F9BA-43D5-87BE-67443E8EF086}">
      <p15:sldGuideLst xmlns:p15="http://schemas.microsoft.com/office/powerpoint/2012/main">
        <p15:guide id="2" pos="3535" userDrawn="1">
          <p15:clr>
            <a:srgbClr val="A4A3A4"/>
          </p15:clr>
        </p15:guide>
        <p15:guide id="3" pos="3830" userDrawn="1">
          <p15:clr>
            <a:srgbClr val="A4A3A4"/>
          </p15:clr>
        </p15:guide>
        <p15:guide id="4" orient="horz" pos="2929" userDrawn="1">
          <p15:clr>
            <a:srgbClr val="A4A3A4"/>
          </p15:clr>
        </p15:guide>
        <p15:guide id="5" orient="horz" pos="1229" userDrawn="1">
          <p15:clr>
            <a:srgbClr val="A4A3A4"/>
          </p15:clr>
        </p15:guide>
        <p15:guide id="6" orient="horz" pos="2561"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 Picture B">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220B45A4-E20A-5C3C-FE82-277045C9742E}"/>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AB663CB4-A76A-20A2-3BF1-FC82A581AAA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D9A12227-07AB-B352-ADA7-7FE8C687A30B}"/>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CA518770-FAD8-47CF-E2C0-9D39516FB309}"/>
              </a:ext>
            </a:extLst>
          </p:cNvPr>
          <p:cNvSpPr>
            <a:spLocks noGrp="1"/>
          </p:cNvSpPr>
          <p:nvPr>
            <p:ph type="dt" sz="half" idx="14"/>
          </p:nvPr>
        </p:nvSpPr>
        <p:spPr>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2893747289"/>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Subtitle and Picture">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ECB93985-923A-1D9F-8099-E3B4F4BFEB5F}"/>
              </a:ext>
            </a:extLst>
          </p:cNvPr>
          <p:cNvSpPr>
            <a:spLocks noGrp="1"/>
          </p:cNvSpPr>
          <p:nvPr>
            <p:ph type="dt" sz="half" idx="23"/>
          </p:nvPr>
        </p:nvSpPr>
        <p:spPr/>
        <p:txBody>
          <a:bodyPr/>
          <a:lstStyle/>
          <a:p>
            <a:fld id="{422FD456-FCAF-42A7-83AC-576433D435DC}" type="datetime3">
              <a:rPr lang="da-DK" smtClean="0"/>
              <a:t>16.12.2024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3" name="Title 2">
            <a:extLst>
              <a:ext uri="{FF2B5EF4-FFF2-40B4-BE49-F238E27FC236}">
                <a16:creationId xmlns:a16="http://schemas.microsoft.com/office/drawing/2014/main" id="{88325DF3-B920-6836-D0F1-F6AF616696B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1" name="Subtitle 2">
            <a:extLst>
              <a:ext uri="{FF2B5EF4-FFF2-40B4-BE49-F238E27FC236}">
                <a16:creationId xmlns:a16="http://schemas.microsoft.com/office/drawing/2014/main" id="{93BAF5A4-0C09-456B-207B-021AE456E908}"/>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2" name="Text Placeholder 4">
            <a:extLst>
              <a:ext uri="{FF2B5EF4-FFF2-40B4-BE49-F238E27FC236}">
                <a16:creationId xmlns:a16="http://schemas.microsoft.com/office/drawing/2014/main" id="{C0197FE6-084B-096A-D924-BEA1CC1091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1" name="Footer Placeholder 10">
            <a:extLst>
              <a:ext uri="{FF2B5EF4-FFF2-40B4-BE49-F238E27FC236}">
                <a16:creationId xmlns:a16="http://schemas.microsoft.com/office/drawing/2014/main" id="{2CA7ABCF-424C-177C-3CBA-C3101B937895}"/>
              </a:ext>
            </a:extLst>
          </p:cNvPr>
          <p:cNvSpPr>
            <a:spLocks noGrp="1"/>
          </p:cNvSpPr>
          <p:nvPr>
            <p:ph type="ftr" sz="quarter" idx="24"/>
          </p:nvPr>
        </p:nvSpPr>
        <p:spPr/>
        <p:txBody>
          <a:bodyPr/>
          <a:lstStyle/>
          <a:p>
            <a:r>
              <a:rPr lang="da-DK" dirty="0"/>
              <a:t>Gjensidige Forsikring Group</a:t>
            </a:r>
            <a:endParaRPr lang="da-DK"/>
          </a:p>
        </p:txBody>
      </p:sp>
      <p:sp>
        <p:nvSpPr>
          <p:cNvPr id="13" name="Slide Number Placeholder 12">
            <a:extLst>
              <a:ext uri="{FF2B5EF4-FFF2-40B4-BE49-F238E27FC236}">
                <a16:creationId xmlns:a16="http://schemas.microsoft.com/office/drawing/2014/main" id="{E4408931-9E36-3F8B-B8F6-A940C3B7DDB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561629308"/>
      </p:ext>
    </p:extLst>
  </p:cSld>
  <p:clrMapOvr>
    <a:masterClrMapping/>
  </p:clrMapOvr>
  <p:extLst>
    <p:ext uri="{DCECCB84-F9BA-43D5-87BE-67443E8EF086}">
      <p15:sldGuideLst xmlns:p15="http://schemas.microsoft.com/office/powerpoint/2012/main">
        <p15:guide id="1" pos="5079" userDrawn="1">
          <p15:clr>
            <a:srgbClr val="A4A3A4"/>
          </p15:clr>
        </p15:guide>
        <p15:guide id="2" pos="2682" userDrawn="1">
          <p15:clr>
            <a:srgbClr val="A4A3A4"/>
          </p15:clr>
        </p15:guide>
        <p15:guide id="3" pos="2288" userDrawn="1">
          <p15:clr>
            <a:srgbClr val="A4A3A4"/>
          </p15:clr>
        </p15:guide>
        <p15:guide id="4" pos="4688" userDrawn="1">
          <p15:clr>
            <a:srgbClr val="A4A3A4"/>
          </p15:clr>
        </p15:guide>
        <p15:guide id="6" orient="horz" pos="3495" userDrawn="1">
          <p15:clr>
            <a:srgbClr val="A4A3A4"/>
          </p15:clr>
        </p15:guide>
        <p15:guide id="7" orient="horz" pos="1229" userDrawn="1">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and Picture no subtitl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16.12.2024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067999"/>
            <a:ext cx="32076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384657032"/>
      </p:ext>
    </p:extLst>
  </p:cSld>
  <p:clrMapOvr>
    <a:masterClrMapping/>
  </p:clrMapOvr>
  <p:extLst>
    <p:ext uri="{DCECCB84-F9BA-43D5-87BE-67443E8EF086}">
      <p15:sldGuideLst xmlns:p15="http://schemas.microsoft.com/office/powerpoint/2012/main">
        <p15:guide id="1" pos="2682" userDrawn="1">
          <p15:clr>
            <a:srgbClr val="A4A3A4"/>
          </p15:clr>
        </p15:guide>
        <p15:guide id="2" pos="5079" userDrawn="1">
          <p15:clr>
            <a:srgbClr val="A4A3A4"/>
          </p15:clr>
        </p15:guide>
        <p15:guide id="3" orient="horz" pos="2561"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ntent and Pictur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16.12.2024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427999"/>
            <a:ext cx="32076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526840015"/>
      </p:ext>
    </p:extLst>
  </p:cSld>
  <p:clrMapOvr>
    <a:masterClrMapping/>
  </p:clrMapOvr>
  <p:extLst>
    <p:ext uri="{DCECCB84-F9BA-43D5-87BE-67443E8EF086}">
      <p15:sldGuideLst xmlns:p15="http://schemas.microsoft.com/office/powerpoint/2012/main">
        <p15:guide id="1" pos="2682" userDrawn="1">
          <p15:clr>
            <a:srgbClr val="A4A3A4"/>
          </p15:clr>
        </p15:guide>
        <p15:guide id="2" pos="5079" userDrawn="1">
          <p15:clr>
            <a:srgbClr val="A4A3A4"/>
          </p15:clr>
        </p15:guide>
        <p15:guide id="3" orient="horz" pos="2561" userDrawn="1">
          <p15:clr>
            <a:srgbClr val="A4A3A4"/>
          </p15:clr>
        </p15:guide>
        <p15:guide id="4" orient="horz" pos="2788"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Subtitle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6CC3333C-682A-4B4D-ACEC-AC6C8F548190}" type="datetime3">
              <a:rPr lang="da-DK" smtClean="0"/>
              <a:t>16.12.2024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1" name="Subtitle 2">
            <a:extLst>
              <a:ext uri="{FF2B5EF4-FFF2-40B4-BE49-F238E27FC236}">
                <a16:creationId xmlns:a16="http://schemas.microsoft.com/office/drawing/2014/main" id="{7129B432-C063-99E1-19A4-9500676E346B}"/>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3" name="Text Placeholder 4">
            <a:extLst>
              <a:ext uri="{FF2B5EF4-FFF2-40B4-BE49-F238E27FC236}">
                <a16:creationId xmlns:a16="http://schemas.microsoft.com/office/drawing/2014/main" id="{9C67ECDC-3FA3-1938-FF1D-05C8A62C4AD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3" name="Footer Placeholder 2">
            <a:extLst>
              <a:ext uri="{FF2B5EF4-FFF2-40B4-BE49-F238E27FC236}">
                <a16:creationId xmlns:a16="http://schemas.microsoft.com/office/drawing/2014/main" id="{09DB4DC8-ADC4-A738-10D2-DBC4E7F04F3F}"/>
              </a:ext>
            </a:extLst>
          </p:cNvPr>
          <p:cNvSpPr>
            <a:spLocks noGrp="1"/>
          </p:cNvSpPr>
          <p:nvPr>
            <p:ph type="ftr" sz="quarter" idx="26"/>
          </p:nvPr>
        </p:nvSpPr>
        <p:spPr/>
        <p:txBody>
          <a:bodyPr/>
          <a:lstStyle/>
          <a:p>
            <a:r>
              <a:rPr lang="da-DK" dirty="0"/>
              <a:t>Gjensidige Forsikring Group</a:t>
            </a:r>
            <a:endParaRPr lang="da-DK"/>
          </a:p>
        </p:txBody>
      </p:sp>
      <p:sp>
        <p:nvSpPr>
          <p:cNvPr id="4" name="Slide Number Placeholder 3">
            <a:extLst>
              <a:ext uri="{FF2B5EF4-FFF2-40B4-BE49-F238E27FC236}">
                <a16:creationId xmlns:a16="http://schemas.microsoft.com/office/drawing/2014/main" id="{DB6C9D38-D30E-E47B-DBEB-232CC27B77D2}"/>
              </a:ext>
            </a:extLst>
          </p:cNvPr>
          <p:cNvSpPr>
            <a:spLocks noGrp="1"/>
          </p:cNvSpPr>
          <p:nvPr>
            <p:ph type="sldNum" sz="quarter" idx="2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00166794"/>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5" userDrawn="1">
          <p15:clr>
            <a:srgbClr val="A4A3A4"/>
          </p15:clr>
        </p15:guide>
        <p15:guide id="6" pos="5337" userDrawn="1">
          <p15:clr>
            <a:srgbClr val="A4A3A4"/>
          </p15:clr>
        </p15:guide>
        <p15:guide id="7" orient="horz" pos="1229" userDrawn="1">
          <p15:clr>
            <a:srgbClr val="A4A3A4"/>
          </p15:clr>
        </p15:guide>
        <p15:guide id="8" orient="horz" pos="347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ontent and Picture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16.12.2024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067175"/>
            <a:ext cx="2473200" cy="1772026"/>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075424003"/>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1229" userDrawn="1">
          <p15:clr>
            <a:srgbClr val="A4A3A4"/>
          </p15:clr>
        </p15:guide>
        <p15:guide id="9" orient="horz" pos="2334"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ontent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16.12.2024</a:t>
            </a:fld>
            <a:endParaRPr lang="da-DK" dirty="0"/>
          </a:p>
        </p:txBody>
      </p:sp>
      <p:sp>
        <p:nvSpPr>
          <p:cNvPr id="5" name="Picture Placeholder 4">
            <a:extLst>
              <a:ext uri="{FF2B5EF4-FFF2-40B4-BE49-F238E27FC236}">
                <a16:creationId xmlns:a16="http://schemas.microsoft.com/office/drawing/2014/main" id="{ABD7C9CD-2DBF-EB0A-174D-7AF1CADADB80}"/>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0" name="Picture Placeholder 4">
            <a:extLst>
              <a:ext uri="{FF2B5EF4-FFF2-40B4-BE49-F238E27FC236}">
                <a16:creationId xmlns:a16="http://schemas.microsoft.com/office/drawing/2014/main" id="{1D5D7F33-AB53-6BC7-A88A-BC2629549D95}"/>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7" name="Picture Placeholder 4">
            <a:extLst>
              <a:ext uri="{FF2B5EF4-FFF2-40B4-BE49-F238E27FC236}">
                <a16:creationId xmlns:a16="http://schemas.microsoft.com/office/drawing/2014/main" id="{65DA51E7-7EB8-46B3-F7FF-58AE1556AFAF}"/>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9" name="Picture Placeholder 4">
            <a:extLst>
              <a:ext uri="{FF2B5EF4-FFF2-40B4-BE49-F238E27FC236}">
                <a16:creationId xmlns:a16="http://schemas.microsoft.com/office/drawing/2014/main" id="{6AC1A15A-123A-A9AD-E51F-72A6B9B4E62E}"/>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40789580"/>
      </p:ext>
    </p:extLst>
  </p:cSld>
  <p:clrMapOvr>
    <a:masterClrMapping/>
  </p:clrMapOvr>
  <p:extLst>
    <p:ext uri="{DCECCB84-F9BA-43D5-87BE-67443E8EF086}">
      <p15:sldGuideLst xmlns:p15="http://schemas.microsoft.com/office/powerpoint/2012/main">
        <p15:guide id="1" pos="2034" userDrawn="1">
          <p15:clr>
            <a:srgbClr val="A4A3A4"/>
          </p15:clr>
        </p15:guide>
        <p15:guide id="2" pos="3775" userDrawn="1">
          <p15:clr>
            <a:srgbClr val="A4A3A4"/>
          </p15:clr>
        </p15:guide>
        <p15:guide id="3" pos="5519" userDrawn="1">
          <p15:clr>
            <a:srgbClr val="A4A3A4"/>
          </p15:clr>
        </p15:guide>
        <p15:guide id="4" pos="1842"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2788" userDrawn="1">
          <p15:clr>
            <a:srgbClr val="A4A3A4"/>
          </p15:clr>
        </p15:guide>
        <p15:guide id="9" orient="horz" pos="1229" userDrawn="1">
          <p15:clr>
            <a:srgbClr val="A4A3A4"/>
          </p15:clr>
        </p15:guide>
        <p15:guide id="10" orient="horz" pos="2333"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Figure Slide">
    <p:spTree>
      <p:nvGrpSpPr>
        <p:cNvPr id="1" name=""/>
        <p:cNvGrpSpPr/>
        <p:nvPr/>
      </p:nvGrpSpPr>
      <p:grpSpPr>
        <a:xfrm>
          <a:off x="0" y="0"/>
          <a:ext cx="0" cy="0"/>
          <a:chOff x="0" y="0"/>
          <a:chExt cx="0" cy="0"/>
        </a:xfrm>
      </p:grpSpPr>
      <p:sp>
        <p:nvSpPr>
          <p:cNvPr id="12" name="Date Placeholder 11" hidden="1">
            <a:extLst>
              <a:ext uri="{FF2B5EF4-FFF2-40B4-BE49-F238E27FC236}">
                <a16:creationId xmlns:a16="http://schemas.microsoft.com/office/drawing/2014/main" id="{1768BB60-88BE-60EE-B5E0-382AB5763269}"/>
              </a:ext>
            </a:extLst>
          </p:cNvPr>
          <p:cNvSpPr>
            <a:spLocks noGrp="1"/>
          </p:cNvSpPr>
          <p:nvPr>
            <p:ph type="dt" sz="half" idx="15"/>
          </p:nvPr>
        </p:nvSpPr>
        <p:spPr/>
        <p:txBody>
          <a:bodyPr/>
          <a:lstStyle/>
          <a:p>
            <a:fld id="{422FD456-FCAF-42A7-83AC-576433D435DC}" type="datetime3">
              <a:rPr lang="da-DK" smtClean="0"/>
              <a:t>16.12.2024</a:t>
            </a:fld>
            <a:endParaRPr lang="da-DK" dirty="0"/>
          </a:p>
        </p:txBody>
      </p:sp>
      <p:sp>
        <p:nvSpPr>
          <p:cNvPr id="3" name="Content Placeholder 2"/>
          <p:cNvSpPr>
            <a:spLocks noGrp="1"/>
          </p:cNvSpPr>
          <p:nvPr>
            <p:ph idx="1" hasCustomPrompt="1"/>
          </p:nvPr>
        </p:nvSpPr>
        <p:spPr>
          <a:xfrm>
            <a:off x="449263" y="936000"/>
            <a:ext cx="10792800" cy="4903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41A3A676-5951-1BF6-0329-6AD00F20ED05}"/>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D392EF6A-6DC0-119E-B65B-23F93417CFD2}"/>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3" name="Footer Placeholder 12">
            <a:extLst>
              <a:ext uri="{FF2B5EF4-FFF2-40B4-BE49-F238E27FC236}">
                <a16:creationId xmlns:a16="http://schemas.microsoft.com/office/drawing/2014/main" id="{F9C71199-B33C-BF76-D314-666592E6C2D0}"/>
              </a:ext>
            </a:extLst>
          </p:cNvPr>
          <p:cNvSpPr>
            <a:spLocks noGrp="1"/>
          </p:cNvSpPr>
          <p:nvPr>
            <p:ph type="ftr" sz="quarter" idx="16"/>
          </p:nvPr>
        </p:nvSpPr>
        <p:spPr/>
        <p:txBody>
          <a:bodyPr/>
          <a:lstStyle/>
          <a:p>
            <a:r>
              <a:rPr lang="da-DK" dirty="0"/>
              <a:t>Gjensidige Forsikring Group</a:t>
            </a:r>
            <a:endParaRPr lang="da-DK"/>
          </a:p>
        </p:txBody>
      </p:sp>
      <p:sp>
        <p:nvSpPr>
          <p:cNvPr id="14" name="Slide Number Placeholder 13">
            <a:extLst>
              <a:ext uri="{FF2B5EF4-FFF2-40B4-BE49-F238E27FC236}">
                <a16:creationId xmlns:a16="http://schemas.microsoft.com/office/drawing/2014/main" id="{45753432-DE52-9F6B-FD18-AB0F54E780E9}"/>
              </a:ext>
            </a:extLst>
          </p:cNvPr>
          <p:cNvSpPr>
            <a:spLocks noGrp="1"/>
          </p:cNvSpPr>
          <p:nvPr>
            <p:ph type="sldNum" sz="quarter" idx="1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953493707"/>
      </p:ext>
    </p:extLst>
  </p:cSld>
  <p:clrMapOvr>
    <a:masterClrMapping/>
  </p:clrMapOvr>
  <p:extLst>
    <p:ext uri="{DCECCB84-F9BA-43D5-87BE-67443E8EF086}">
      <p15:sldGuideLst xmlns:p15="http://schemas.microsoft.com/office/powerpoint/2012/main">
        <p15:guide id="1" orient="horz" pos="589"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16.12.2024</a:t>
            </a:fld>
            <a:endParaRPr lang="da-DK" dirty="0"/>
          </a:p>
        </p:txBody>
      </p:sp>
      <p:sp>
        <p:nvSpPr>
          <p:cNvPr id="3" name="Content Placeholder 2"/>
          <p:cNvSpPr>
            <a:spLocks noGrp="1"/>
          </p:cNvSpPr>
          <p:nvPr>
            <p:ph idx="1" hasCustomPrompt="1"/>
          </p:nvPr>
        </p:nvSpPr>
        <p:spPr>
          <a:xfrm>
            <a:off x="449999"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43843460"/>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16.12.2024</a:t>
            </a:fld>
            <a:endParaRPr lang="da-DK" dirty="0"/>
          </a:p>
        </p:txBody>
      </p:sp>
      <p:sp>
        <p:nvSpPr>
          <p:cNvPr id="3" name="Content Placeholder 2"/>
          <p:cNvSpPr>
            <a:spLocks noGrp="1"/>
          </p:cNvSpPr>
          <p:nvPr>
            <p:ph idx="1" hasCustomPrompt="1"/>
          </p:nvPr>
        </p:nvSpPr>
        <p:spPr>
          <a:xfrm>
            <a:off x="449999"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6073200"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65872433"/>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guide id="4" orient="horz" pos="816" userDrawn="1">
          <p15:clr>
            <a:srgbClr val="A4A3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16.12.2024</a:t>
            </a:fld>
            <a:endParaRPr lang="da-DK" dirty="0"/>
          </a:p>
        </p:txBody>
      </p:sp>
      <p:sp>
        <p:nvSpPr>
          <p:cNvPr id="3" name="Content Placeholder 2"/>
          <p:cNvSpPr>
            <a:spLocks noGrp="1"/>
          </p:cNvSpPr>
          <p:nvPr>
            <p:ph idx="1" hasCustomPrompt="1"/>
          </p:nvPr>
        </p:nvSpPr>
        <p:spPr>
          <a:xfrm>
            <a:off x="449999"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87573751"/>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8" userDrawn="1">
          <p15:clr>
            <a:srgbClr val="A4A3A4"/>
          </p15:clr>
        </p15:guide>
        <p15:guide id="4" pos="4775" userDrawn="1">
          <p15:clr>
            <a:srgbClr val="A4A3A4"/>
          </p15:clr>
        </p15:guide>
        <p15:guide id="5" pos="2465"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A">
    <p:spTree>
      <p:nvGrpSpPr>
        <p:cNvPr id="1" name=""/>
        <p:cNvGrpSpPr/>
        <p:nvPr/>
      </p:nvGrpSpPr>
      <p:grpSpPr>
        <a:xfrm>
          <a:off x="0" y="0"/>
          <a:ext cx="0" cy="0"/>
          <a:chOff x="0" y="0"/>
          <a:chExt cx="0" cy="0"/>
        </a:xfrm>
      </p:grpSpPr>
      <p:sp>
        <p:nvSpPr>
          <p:cNvPr id="7" name="Background">
            <a:extLst>
              <a:ext uri="{FF2B5EF4-FFF2-40B4-BE49-F238E27FC236}">
                <a16:creationId xmlns:a16="http://schemas.microsoft.com/office/drawing/2014/main" id="{333351AD-BFAB-52D8-96DB-CB8A1CE23214}"/>
              </a:ext>
            </a:extLst>
          </p:cNvPr>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Footer Placeholder 8" hidden="1">
            <a:extLst>
              <a:ext uri="{FF2B5EF4-FFF2-40B4-BE49-F238E27FC236}">
                <a16:creationId xmlns:a16="http://schemas.microsoft.com/office/drawing/2014/main" id="{60BCA82B-5E88-E881-DEE9-DB21D7BC3BC8}"/>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C982D731-DE7F-0049-C9A1-BB53B1F525BC}"/>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A5B17903-8C4E-EDFA-8242-44C36080188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8374"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8374"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chemeClr val="dk2"/>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4" name="Date Placeholder 3">
            <a:extLst>
              <a:ext uri="{FF2B5EF4-FFF2-40B4-BE49-F238E27FC236}">
                <a16:creationId xmlns:a16="http://schemas.microsoft.com/office/drawing/2014/main" id="{FF75E2DD-33EA-1580-B2C9-323FC6AE1A23}"/>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96836513"/>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4"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16.12.2024</a:t>
            </a:fld>
            <a:endParaRPr lang="da-DK" dirty="0"/>
          </a:p>
        </p:txBody>
      </p:sp>
      <p:sp>
        <p:nvSpPr>
          <p:cNvPr id="3" name="Content Placeholder 2"/>
          <p:cNvSpPr>
            <a:spLocks noGrp="1"/>
          </p:cNvSpPr>
          <p:nvPr>
            <p:ph idx="1" hasCustomPrompt="1"/>
          </p:nvPr>
        </p:nvSpPr>
        <p:spPr>
          <a:xfrm>
            <a:off x="449999"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1148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77760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89131090"/>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8" userDrawn="1">
          <p15:clr>
            <a:srgbClr val="A4A3A4"/>
          </p15:clr>
        </p15:guide>
        <p15:guide id="4" pos="4775" userDrawn="1">
          <p15:clr>
            <a:srgbClr val="A4A3A4"/>
          </p15:clr>
        </p15:guide>
        <p15:guide id="5" pos="2465" userDrawn="1">
          <p15:clr>
            <a:srgbClr val="A4A3A4"/>
          </p15:clr>
        </p15:guide>
        <p15:guide id="6" orient="horz" pos="816" userDrawn="1">
          <p15:clr>
            <a:srgbClr val="A4A3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our Figures A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16.12.2024</a:t>
            </a:fld>
            <a:endParaRPr lang="da-DK" dirty="0"/>
          </a:p>
        </p:txBody>
      </p:sp>
      <p:sp>
        <p:nvSpPr>
          <p:cNvPr id="3" name="Content Placeholder 2"/>
          <p:cNvSpPr>
            <a:spLocks noGrp="1"/>
          </p:cNvSpPr>
          <p:nvPr>
            <p:ph idx="1" hasCustomPrompt="1"/>
          </p:nvPr>
        </p:nvSpPr>
        <p:spPr>
          <a:xfrm>
            <a:off x="44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88318997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8" orient="horz" pos="589" userDrawn="1">
          <p15:clr>
            <a:srgbClr val="A4A3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Figures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16.12.2024</a:t>
            </a:fld>
            <a:endParaRPr lang="da-DK" dirty="0"/>
          </a:p>
        </p:txBody>
      </p:sp>
      <p:sp>
        <p:nvSpPr>
          <p:cNvPr id="3" name="Content Placeholder 2"/>
          <p:cNvSpPr>
            <a:spLocks noGrp="1"/>
          </p:cNvSpPr>
          <p:nvPr>
            <p:ph idx="1" hasCustomPrompt="1"/>
          </p:nvPr>
        </p:nvSpPr>
        <p:spPr>
          <a:xfrm>
            <a:off x="44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3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2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49783989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816" userDrawn="1">
          <p15:clr>
            <a:srgbClr val="A4A3A4"/>
          </p15:clr>
        </p15:guide>
        <p15:guide id="8" orient="horz" pos="589" userDrawn="1">
          <p15:clr>
            <a:srgbClr val="A4A3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our Figures B">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3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3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D0A8E6E-DE28-4A36-B9A2-0A01C0274DAB}" type="datetime3">
              <a:rPr lang="da-DK" smtClean="0"/>
              <a:t>16.12.2024</a:t>
            </a:fld>
            <a:endParaRPr lang="da-DK" dirty="0"/>
          </a:p>
        </p:txBody>
      </p:sp>
      <p:sp>
        <p:nvSpPr>
          <p:cNvPr id="2" name="Subtitle 2">
            <a:extLst>
              <a:ext uri="{FF2B5EF4-FFF2-40B4-BE49-F238E27FC236}">
                <a16:creationId xmlns:a16="http://schemas.microsoft.com/office/drawing/2014/main" id="{86E2210D-4C6E-3B61-09B4-2C5BE46A948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EC15C49-7E14-23AE-B83B-BC77AFBCC5D3}"/>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Tree>
    <p:extLst>
      <p:ext uri="{BB962C8B-B14F-4D97-AF65-F5344CB8AC3E}">
        <p14:creationId xmlns:p14="http://schemas.microsoft.com/office/powerpoint/2010/main" val="1655740593"/>
      </p:ext>
    </p:extLst>
  </p:cSld>
  <p:clrMapOvr>
    <a:masterClrMapping/>
  </p:clrMapOvr>
  <p:extLst>
    <p:ext uri="{DCECCB84-F9BA-43D5-87BE-67443E8EF086}">
      <p15:sldGuideLst xmlns:p15="http://schemas.microsoft.com/office/powerpoint/2012/main">
        <p15:guide id="2" pos="2040" userDrawn="1">
          <p15:clr>
            <a:srgbClr val="A4A3A4"/>
          </p15:clr>
        </p15:guide>
        <p15:guide id="3" pos="3798" userDrawn="1">
          <p15:clr>
            <a:srgbClr val="A4A3A4"/>
          </p15:clr>
        </p15:guide>
        <p15:guide id="4" pos="5555" userDrawn="1">
          <p15:clr>
            <a:srgbClr val="A4A3A4"/>
          </p15:clr>
        </p15:guide>
        <p15:guide id="5" pos="1813" userDrawn="1">
          <p15:clr>
            <a:srgbClr val="A4A3A4"/>
          </p15:clr>
        </p15:guide>
        <p15:guide id="6" pos="3570" userDrawn="1">
          <p15:clr>
            <a:srgbClr val="A4A3A4"/>
          </p15:clr>
        </p15:guide>
        <p15:guide id="7" pos="5330" userDrawn="1">
          <p15:clr>
            <a:srgbClr val="A4A3A4"/>
          </p15:clr>
        </p15:guide>
        <p15:guide id="8" orient="horz" pos="589" userDrawn="1">
          <p15:clr>
            <a:srgbClr val="A4A3A4"/>
          </p15:clr>
        </p15:guide>
        <p15:guide id="9" orient="horz" pos="3503" userDrawn="1">
          <p15:clr>
            <a:srgbClr val="A4A3A4"/>
          </p15:clr>
        </p15:guide>
        <p15:guide id="10" orient="horz" pos="3351" userDrawn="1">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Figures C no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5038"/>
            <a:ext cx="2422800" cy="2340962"/>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16.12.2024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3014126524"/>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8" userDrawn="1">
          <p15:clr>
            <a:srgbClr val="A4A3A4"/>
          </p15:clr>
        </p15:guide>
        <p15:guide id="5" orient="horz" pos="2199" userDrawn="1">
          <p15:clr>
            <a:srgbClr val="A4A3A4"/>
          </p15:clr>
        </p15:guide>
        <p15:guide id="7" orient="horz" pos="589"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Figures C">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1296000"/>
            <a:ext cx="2422800" cy="1980000"/>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449999"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324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16.12.2024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603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603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882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264630558"/>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8" userDrawn="1">
          <p15:clr>
            <a:srgbClr val="A4A3A4"/>
          </p15:clr>
        </p15:guide>
        <p15:guide id="5" orient="horz" pos="2199" userDrawn="1">
          <p15:clr>
            <a:srgbClr val="A4A3A4"/>
          </p15:clr>
        </p15:guide>
        <p15:guide id="6" orient="horz" pos="816" userDrawn="1">
          <p15:clr>
            <a:srgbClr val="A4A3A4"/>
          </p15:clr>
        </p15:guide>
        <p15:guide id="7" orient="horz" pos="589" userDrawn="1">
          <p15:clr>
            <a:srgbClr val="A4A3A4"/>
          </p15:clr>
        </p15:guide>
        <p15:guide id="8" orient="horz" pos="2426"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16.12.2024</a:t>
            </a:fld>
            <a:endParaRPr lang="da-DK" dirty="0"/>
          </a:p>
        </p:txBody>
      </p:sp>
      <p:sp>
        <p:nvSpPr>
          <p:cNvPr id="5" name="Title 4">
            <a:extLst>
              <a:ext uri="{FF2B5EF4-FFF2-40B4-BE49-F238E27FC236}">
                <a16:creationId xmlns:a16="http://schemas.microsoft.com/office/drawing/2014/main" id="{2EC16E0F-0954-4746-531B-6FF3FB505934}"/>
              </a:ext>
            </a:extLst>
          </p:cNvPr>
          <p:cNvSpPr>
            <a:spLocks noGrp="1"/>
          </p:cNvSpPr>
          <p:nvPr>
            <p:ph type="title" hasCustomPrompt="1"/>
          </p:nvPr>
        </p:nvSpPr>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4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69073501"/>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1229" userDrawn="1">
          <p15:clr>
            <a:srgbClr val="A4A3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9C08D9B8-C00B-4391-B817-A50CD5C915ED}"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4872221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alf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609720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68762643-6812-4B6C-8A22-DF07D7D29084}"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221093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arter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40644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8" name="Picture Placeholder 4">
            <a:extLst>
              <a:ext uri="{FF2B5EF4-FFF2-40B4-BE49-F238E27FC236}">
                <a16:creationId xmlns:a16="http://schemas.microsoft.com/office/drawing/2014/main" id="{7CCEAC36-73D0-4210-B6CB-1475838E366B}"/>
              </a:ext>
            </a:extLst>
          </p:cNvPr>
          <p:cNvSpPr>
            <a:spLocks noGrp="1"/>
          </p:cNvSpPr>
          <p:nvPr>
            <p:ph type="pic" sz="quarter" idx="19" hasCustomPrompt="1"/>
          </p:nvPr>
        </p:nvSpPr>
        <p:spPr>
          <a:xfrm>
            <a:off x="81276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0AD0BA41-822F-45DF-AFD8-114633A11250}"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18284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B">
    <p:bg>
      <p:bgPr>
        <a:solidFill>
          <a:srgbClr val="F4FFAF"/>
        </a:solidFill>
        <a:effectLst/>
      </p:bgPr>
    </p:bg>
    <p:spTree>
      <p:nvGrpSpPr>
        <p:cNvPr id="1" name=""/>
        <p:cNvGrpSpPr/>
        <p:nvPr/>
      </p:nvGrpSpPr>
      <p:grpSpPr>
        <a:xfrm>
          <a:off x="0" y="0"/>
          <a:ext cx="0" cy="0"/>
          <a:chOff x="0" y="0"/>
          <a:chExt cx="0" cy="0"/>
        </a:xfrm>
      </p:grpSpPr>
      <p:sp>
        <p:nvSpPr>
          <p:cNvPr id="6" name="Background">
            <a:extLst>
              <a:ext uri="{FF2B5EF4-FFF2-40B4-BE49-F238E27FC236}">
                <a16:creationId xmlns:a16="http://schemas.microsoft.com/office/drawing/2014/main" id="{25664855-F9BE-6B5E-D839-9C1C28A6401F}"/>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Footer Placeholder 8" hidden="1">
            <a:extLst>
              <a:ext uri="{FF2B5EF4-FFF2-40B4-BE49-F238E27FC236}">
                <a16:creationId xmlns:a16="http://schemas.microsoft.com/office/drawing/2014/main" id="{3BB92FD5-7485-7717-1D46-86CF2AC1B103}"/>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C305ACF0-B831-D078-A058-FD23A4E5E9EA}"/>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Logo">
            <a:extLst>
              <a:ext uri="{FF2B5EF4-FFF2-40B4-BE49-F238E27FC236}">
                <a16:creationId xmlns:a16="http://schemas.microsoft.com/office/drawing/2014/main" id="{F3C156E0-AE28-9489-6BF2-E96794DC242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6976"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6976"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rgbClr val="000000"/>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3" name="Date Placeholder 3">
            <a:extLst>
              <a:ext uri="{FF2B5EF4-FFF2-40B4-BE49-F238E27FC236}">
                <a16:creationId xmlns:a16="http://schemas.microsoft.com/office/drawing/2014/main" id="{E2FF0872-7937-DF6C-64A7-78F9BBF4D0CA}"/>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019697871"/>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4"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ull Page Photo Title">
    <p:spTree>
      <p:nvGrpSpPr>
        <p:cNvPr id="1" name=""/>
        <p:cNvGrpSpPr/>
        <p:nvPr/>
      </p:nvGrpSpPr>
      <p:grpSpPr>
        <a:xfrm>
          <a:off x="0" y="0"/>
          <a:ext cx="0" cy="0"/>
          <a:chOff x="0" y="0"/>
          <a:chExt cx="0" cy="0"/>
        </a:xfrm>
      </p:grpSpPr>
      <p:sp>
        <p:nvSpPr>
          <p:cNvPr id="15" name="Background">
            <a:extLst>
              <a:ext uri="{FF2B5EF4-FFF2-40B4-BE49-F238E27FC236}">
                <a16:creationId xmlns:a16="http://schemas.microsoft.com/office/drawing/2014/main" id="{679FEEB3-857B-4D28-84BC-25D2AA3CCE84}"/>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6" name="Picture Placeholder 4">
            <a:extLst>
              <a:ext uri="{FF2B5EF4-FFF2-40B4-BE49-F238E27FC236}">
                <a16:creationId xmlns:a16="http://schemas.microsoft.com/office/drawing/2014/main" id="{8EBEBA53-0E3D-4BA7-95FD-96932D18AC7B}"/>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2" name="Title 1"/>
          <p:cNvSpPr>
            <a:spLocks noGrp="1"/>
          </p:cNvSpPr>
          <p:nvPr>
            <p:ph type="title" hasCustomPrompt="1"/>
          </p:nvPr>
        </p:nvSpPr>
        <p:spPr>
          <a:xfrm>
            <a:off x="838800" y="2980800"/>
            <a:ext cx="10403875" cy="896400"/>
          </a:xfrm>
        </p:spPr>
        <p:txBody>
          <a:bodyPr/>
          <a:lstStyle>
            <a:lvl1pPr>
              <a:defRPr sz="6000">
                <a:solidFill>
                  <a:schemeClr val="tx2"/>
                </a:solidFill>
              </a:defRPr>
            </a:lvl1pPr>
          </a:lstStyle>
          <a:p>
            <a:r>
              <a:rPr lang="da-DK" noProof="0" dirty="0"/>
              <a:t>Click to add title</a:t>
            </a:r>
            <a:endParaRPr lang="da-DK"/>
          </a:p>
        </p:txBody>
      </p:sp>
      <p:sp>
        <p:nvSpPr>
          <p:cNvPr id="12" name="Date Placeholder 6" hidden="1">
            <a:extLst>
              <a:ext uri="{FF2B5EF4-FFF2-40B4-BE49-F238E27FC236}">
                <a16:creationId xmlns:a16="http://schemas.microsoft.com/office/drawing/2014/main" id="{C9636B8F-329B-4E77-8332-4DE995E61FEA}"/>
              </a:ext>
            </a:extLst>
          </p:cNvPr>
          <p:cNvSpPr>
            <a:spLocks noGrp="1"/>
          </p:cNvSpPr>
          <p:nvPr>
            <p:ph type="dt" sz="half" idx="15"/>
          </p:nvPr>
        </p:nvSpPr>
        <p:spPr>
          <a:xfrm>
            <a:off x="0" y="6876000"/>
            <a:ext cx="0" cy="0"/>
          </a:xfrm>
        </p:spPr>
        <p:txBody>
          <a:bodyPr/>
          <a:lstStyle>
            <a:lvl1pPr>
              <a:defRPr sz="100">
                <a:noFill/>
              </a:defRPr>
            </a:lvl1pPr>
          </a:lstStyle>
          <a:p>
            <a:fld id="{C8C5E241-C719-42F2-9B9E-D13597F3518A}" type="datetime3">
              <a:rPr lang="da-DK" smtClean="0"/>
              <a:t>16.12.2024</a:t>
            </a:fld>
            <a:endParaRPr lang="da-DK" dirty="0"/>
          </a:p>
        </p:txBody>
      </p:sp>
      <p:sp>
        <p:nvSpPr>
          <p:cNvPr id="13" name="Footer Placeholder 8" hidden="1">
            <a:extLst>
              <a:ext uri="{FF2B5EF4-FFF2-40B4-BE49-F238E27FC236}">
                <a16:creationId xmlns:a16="http://schemas.microsoft.com/office/drawing/2014/main" id="{6C87814A-2F1E-4A70-936C-21AB7EE12559}"/>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4FF5C55-1731-4D02-BC7A-C5FA3EA4BB3B}"/>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4738480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ull Page Vide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3" name="Media Placeholder 2">
            <a:extLst>
              <a:ext uri="{FF2B5EF4-FFF2-40B4-BE49-F238E27FC236}">
                <a16:creationId xmlns:a16="http://schemas.microsoft.com/office/drawing/2014/main" id="{F7F70C4B-2A2F-41D9-9D73-9769877A1495}"/>
              </a:ext>
            </a:extLst>
          </p:cNvPr>
          <p:cNvSpPr>
            <a:spLocks noGrp="1"/>
          </p:cNvSpPr>
          <p:nvPr>
            <p:ph type="media" sz="quarter" idx="18"/>
          </p:nvPr>
        </p:nvSpPr>
        <p:spPr>
          <a:xfrm>
            <a:off x="0" y="0"/>
            <a:ext cx="12192000" cy="6858000"/>
          </a:xfrm>
        </p:spPr>
        <p:txBody>
          <a:bodyPr tIns="540000" anchor="ctr" anchorCtr="0"/>
          <a:lstStyle>
            <a:lvl1pPr marL="0" indent="0" algn="ctr">
              <a:buNone/>
              <a:defRPr/>
            </a:lvl1pPr>
          </a:lstStyle>
          <a:p>
            <a:r>
              <a:rPr lang="da-DK" dirty="0"/>
              <a:t>Click icon to add media</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C2559F34-B9F4-4E58-9987-9128663E088C}"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624984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4F612A26-AEEB-A4D6-CDC1-61FFC8BA6BF0}"/>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44901899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text">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D1A4C75B-7369-0A8F-43C1-A129AE8EBC0C}"/>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46819C57-7AE7-56F3-573E-975E1ADBD71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BA12FCED-BA09-8906-6464-67FBEE69AA0F}"/>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5E3A2865-A6B2-F2B9-BA98-F2CB61E8E49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6846346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text">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9BFCFD0-BAB3-8E41-ED01-992934BC499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20EB151-45F2-0F72-6142-B9FABEFF3D60}"/>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A0C43C1-3F86-9958-4021-47878E1740A1}"/>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3DD2417-5F34-DA97-6581-4D31AE955C0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09759382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p:bg>
      <p:bgPr>
        <a:solidFill>
          <a:srgbClr val="CBBB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D7B9C01-FC61-2B47-D1B6-62B214D9E02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192B221-CF62-9E24-59D4-E7614560FA8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EDF4731-8067-801D-65EE-453DAA8602A3}"/>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7" name="Title 6">
            <a:extLst>
              <a:ext uri="{FF2B5EF4-FFF2-40B4-BE49-F238E27FC236}">
                <a16:creationId xmlns:a16="http://schemas.microsoft.com/office/drawing/2014/main" id="{6B171DC7-E390-D8DD-AF22-41493101835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7401074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Quote Green">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9031C960-6ED4-E6D4-4F86-1E0683ABED4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F598570A-8EDB-3E4D-F453-194E23082EF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46F634AC-1872-CA0D-6BC7-AB84807D576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F587FF3-C7CF-5988-2938-2616071D6D81}"/>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2289946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Quote Light Blue">
    <p:bg>
      <p:bgPr>
        <a:solidFill>
          <a:srgbClr val="BDD3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038A70B4-2340-1803-6FDC-AFF425616E4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2DE29D-D69F-08BC-25C2-71B041DE07B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163540ED-1F62-9535-28CF-B9115D454960}"/>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0BBAA851-F6B8-BA19-E820-81E52DF7D20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9527560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Quote Light Brown">
    <p:bg>
      <p:bgPr>
        <a:solidFill>
          <a:srgbClr val="D0CAC7"/>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1B3A1672-76F6-0B07-7C83-A012903BF930}"/>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7425DD-5441-AD18-1319-BCCA5510BD5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A57D78D1-5E80-F016-7B1A-2B6B94352AB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175C7D31-DCA2-D899-FC38-81A7CE4FB06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75128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solidFill>
          <a:srgbClr val="FFA8AA"/>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58E40C4-80A1-0DCD-7948-AC3CB1CB8288}"/>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47B7FDD-9CFD-608D-7E3B-E6203F9D5B2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6E1D070-08F1-D8CA-395C-45B9033470EF}"/>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Title 6">
            <a:extLst>
              <a:ext uri="{FF2B5EF4-FFF2-40B4-BE49-F238E27FC236}">
                <a16:creationId xmlns:a16="http://schemas.microsoft.com/office/drawing/2014/main" id="{D939F4C5-894E-6957-939E-E4FECDEC6FA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8142087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rgbClr val="CBBBFF"/>
        </a:solidFill>
        <a:effectLst/>
      </p:bgPr>
    </p:bg>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7331AECC-3526-EE77-8448-6D0589C41B8A}"/>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8" name="Slide Number Placeholder 10" hidden="1">
            <a:extLst>
              <a:ext uri="{FF2B5EF4-FFF2-40B4-BE49-F238E27FC236}">
                <a16:creationId xmlns:a16="http://schemas.microsoft.com/office/drawing/2014/main" id="{C3B6841F-4373-22E4-5A53-BB21893B2E54}"/>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0" name="Date Placeholder 6" hidden="1">
            <a:extLst>
              <a:ext uri="{FF2B5EF4-FFF2-40B4-BE49-F238E27FC236}">
                <a16:creationId xmlns:a16="http://schemas.microsoft.com/office/drawing/2014/main" id="{75156CB1-95B8-36FA-1930-B66F6F7898C7}"/>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CF1917A0-C954-8995-60DB-27A81766D135}"/>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Plassholder for tekst 2">
            <a:extLst>
              <a:ext uri="{FF2B5EF4-FFF2-40B4-BE49-F238E27FC236}">
                <a16:creationId xmlns:a16="http://schemas.microsoft.com/office/drawing/2014/main" id="{7791CBE7-FE0B-9A69-E219-3F955B692718}"/>
              </a:ext>
            </a:extLst>
          </p:cNvPr>
          <p:cNvSpPr>
            <a:spLocks noGrp="1"/>
          </p:cNvSpPr>
          <p:nvPr>
            <p:ph type="body" sz="quarter" idx="15" hasCustomPrompt="1"/>
          </p:nvPr>
        </p:nvSpPr>
        <p:spPr>
          <a:xfrm>
            <a:off x="260108" y="1952620"/>
            <a:ext cx="11679893" cy="4155218"/>
          </a:xfrm>
          <a:prstGeom prst="rect">
            <a:avLst/>
          </a:prstGeom>
        </p:spPr>
        <p:txBody>
          <a:bodyPr lIns="0" tIns="0" rIns="0" bIns="0" numCol="2"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3" name="TekstSylinder 2">
            <a:extLst>
              <a:ext uri="{FF2B5EF4-FFF2-40B4-BE49-F238E27FC236}">
                <a16:creationId xmlns:a16="http://schemas.microsoft.com/office/drawing/2014/main" id="{17CDB8CD-BD2E-5F1F-2EEE-DEED163F2326}"/>
              </a:ext>
            </a:extLst>
          </p:cNvPr>
          <p:cNvSpPr txBox="1"/>
          <p:nvPr userDrawn="1"/>
        </p:nvSpPr>
        <p:spPr>
          <a:xfrm>
            <a:off x="260108" y="-3915654"/>
            <a:ext cx="11679893" cy="3820405"/>
          </a:xfrm>
          <a:prstGeom prst="rect">
            <a:avLst/>
          </a:prstGeom>
          <a:noFill/>
        </p:spPr>
        <p:txBody>
          <a:bodyPr wrap="square" lIns="0" tIns="0" rIns="0" bIns="0" rtlCol="0" anchor="b">
            <a:spAutoFit/>
          </a:bodyPr>
          <a:lstStyle/>
          <a:p>
            <a:pPr>
              <a:lnSpc>
                <a:spcPct val="101000"/>
              </a:lnSpc>
            </a:pPr>
            <a:r>
              <a:rPr lang="da-DK" sz="25610" dirty="0">
                <a:solidFill>
                  <a:schemeClr val="dk2"/>
                </a:solidFill>
                <a:latin typeface="+mj-lt"/>
              </a:rPr>
              <a:t>Agenda</a:t>
            </a:r>
            <a:endParaRPr lang="da-DK"/>
          </a:p>
        </p:txBody>
      </p:sp>
    </p:spTree>
    <p:extLst>
      <p:ext uri="{BB962C8B-B14F-4D97-AF65-F5344CB8AC3E}">
        <p14:creationId xmlns:p14="http://schemas.microsoft.com/office/powerpoint/2010/main" val="4067957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p:cTn id="6" dur="indefinite"/>
                                        <p:tgtEl>
                                          <p:spTgt spid="3"/>
                                        </p:tgtEl>
                                        <p:attrNameLst>
                                          <p:attrName>style.opacity</p:attrName>
                                        </p:attrNameLst>
                                      </p:cBhvr>
                                      <p:to>
                                        <p:strVal val="0"/>
                                      </p:to>
                                    </p:set>
                                    <p:animEffect filter="image" prLst="opacity: 0">
                                      <p:cBhvr rctx="IE">
                                        <p:cTn id="7" dur="indefinite"/>
                                        <p:tgtEl>
                                          <p:spTgt spid="3"/>
                                        </p:tgtEl>
                                      </p:cBhvr>
                                    </p:animEffect>
                                  </p:childTnLst>
                                </p:cTn>
                              </p:par>
                            </p:childTnLst>
                          </p:cTn>
                        </p:par>
                        <p:par>
                          <p:cTn id="8" fill="hold">
                            <p:stCondLst>
                              <p:cond delay="0"/>
                            </p:stCondLst>
                            <p:childTnLst>
                              <p:par>
                                <p:cTn id="9" presetID="42" presetClass="path" presetSubtype="0" fill="hold" grpId="1" nodeType="afterEffect">
                                  <p:stCondLst>
                                    <p:cond delay="0"/>
                                  </p:stCondLst>
                                  <p:childTnLst>
                                    <p:animMotion origin="layout" path="M -4.16667E-7 1.48148E-6 L -4.16667E-7 0.75 " pathEditMode="relative" rAng="0" ptsTypes="AA">
                                      <p:cBhvr>
                                        <p:cTn id="10" dur="10" fill="hold"/>
                                        <p:tgtEl>
                                          <p:spTgt spid="3"/>
                                        </p:tgtEl>
                                        <p:attrNameLst>
                                          <p:attrName>ppt_x</p:attrName>
                                          <p:attrName>ppt_y</p:attrName>
                                        </p:attrNameLst>
                                      </p:cBhvr>
                                      <p:rCtr x="0" y="37500"/>
                                    </p:animMotion>
                                  </p:childTnLst>
                                </p:cTn>
                              </p:par>
                            </p:childTnLst>
                          </p:cTn>
                        </p:par>
                        <p:par>
                          <p:cTn id="11" fill="hold">
                            <p:stCondLst>
                              <p:cond delay="10"/>
                            </p:stCondLst>
                            <p:childTnLst>
                              <p:par>
                                <p:cTn id="12" presetID="9" presetClass="emph" presetSubtype="0" grpId="2" nodeType="afterEffect">
                                  <p:stCondLst>
                                    <p:cond delay="0"/>
                                  </p:stCondLst>
                                  <p:childTnLst>
                                    <p:set>
                                      <p:cBhvr>
                                        <p:cTn id="13" dur="indefinite"/>
                                        <p:tgtEl>
                                          <p:spTgt spid="3"/>
                                        </p:tgtEl>
                                        <p:attrNameLst>
                                          <p:attrName>style.opacity</p:attrName>
                                        </p:attrNameLst>
                                      </p:cBhvr>
                                      <p:to>
                                        <p:strVal val="1"/>
                                      </p:to>
                                    </p:set>
                                    <p:animEffect filter="image" prLst="opacity: 1">
                                      <p:cBhvr rctx="IE">
                                        <p:cTn id="14" dur="indefinite"/>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3" nodeType="clickEffect">
                                  <p:stCondLst>
                                    <p:cond delay="0"/>
                                  </p:stCondLst>
                                  <p:childTnLst>
                                    <p:animMotion origin="layout" path="M -4.16667E-7 0.75 L -0.00078 0.25972 " pathEditMode="relative" rAng="0" ptsTypes="AA">
                                      <p:cBhvr>
                                        <p:cTn id="18" dur="1250" fill="hold"/>
                                        <p:tgtEl>
                                          <p:spTgt spid="3"/>
                                        </p:tgtEl>
                                        <p:attrNameLst>
                                          <p:attrName>ppt_x</p:attrName>
                                          <p:attrName>ppt_y</p:attrName>
                                        </p:attrNameLst>
                                      </p:cBhvr>
                                      <p:rCtr x="-39" y="-24514"/>
                                    </p:animMotion>
                                  </p:childTnLst>
                                </p:cTn>
                              </p:par>
                              <p:par>
                                <p:cTn id="19" presetID="1" presetClass="entr" presetSubtype="0" fill="hold" grpId="0" nodeType="withEffect">
                                  <p:stCondLst>
                                    <p:cond delay="50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50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50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50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par>
                                <p:cTn id="27" presetID="1" presetClass="entr" presetSubtype="0" fill="hold" grpId="0" nodeType="withEffect">
                                  <p:stCondLst>
                                    <p:cond delay="500"/>
                                  </p:stCondLst>
                                  <p:childTnLst>
                                    <p:set>
                                      <p:cBhvr>
                                        <p:cTn id="28" dur="1" fill="hold">
                                          <p:stCondLst>
                                            <p:cond delay="0"/>
                                          </p:stCondLst>
                                        </p:cTn>
                                        <p:tgtEl>
                                          <p:spTgt spid="5">
                                            <p:txEl>
                                              <p:pRg st="4" end="4"/>
                                            </p:txEl>
                                          </p:spTgt>
                                        </p:tgtEl>
                                        <p:attrNameLst>
                                          <p:attrName>style.visibility</p:attrName>
                                        </p:attrNameLst>
                                      </p:cBhvr>
                                      <p:to>
                                        <p:strVal val="visible"/>
                                      </p:to>
                                    </p:set>
                                  </p:childTnLst>
                                </p:cTn>
                              </p:par>
                              <p:par>
                                <p:cTn id="29" presetID="1" presetClass="entr" presetSubtype="0" fill="hold" grpId="0" nodeType="withEffect">
                                  <p:stCondLst>
                                    <p:cond delay="50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grpId="0" nodeType="withEffect">
                                  <p:stCondLst>
                                    <p:cond delay="50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grpId="0" nodeType="withEffect">
                                  <p:stCondLst>
                                    <p:cond delay="50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grpId="0" nodeType="withEffect">
                                  <p:stCondLst>
                                    <p:cond delay="50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2">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3">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4">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5">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6">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7">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8">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9">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3" grpId="0"/>
      <p:bldP spid="3" grpId="1"/>
      <p:bldP spid="3" grpId="2"/>
      <p:bldP spid="3" grpId="3"/>
    </p:bldLst>
  </p:timing>
  <p:extLst>
    <p:ext uri="{DCECCB84-F9BA-43D5-87BE-67443E8EF086}">
      <p15:sldGuideLst xmlns:p15="http://schemas.microsoft.com/office/powerpoint/2012/main">
        <p15:guide id="1" orient="horz" pos="1229" userDrawn="1">
          <p15:clr>
            <a:srgbClr val="A4A3A4"/>
          </p15:clr>
        </p15:guide>
        <p15:guide id="2" orient="horz" pos="3847" userDrawn="1">
          <p15:clr>
            <a:srgbClr val="A4A3A4"/>
          </p15:clr>
        </p15:guide>
        <p15:guide id="3" pos="163" userDrawn="1">
          <p15:clr>
            <a:srgbClr val="A4A3A4"/>
          </p15:clr>
        </p15:guide>
        <p15:guide id="4" pos="7521" userDrawn="1">
          <p15:clr>
            <a:srgbClr val="A4A3A4"/>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solidFill>
          <a:schemeClr val="bg1"/>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BAD6DFE-3B1C-1FBB-45D1-BDB24E05A464}"/>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3C34723-07BE-F0DD-8C4D-AA8349B0845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FBC3D8B-683E-BAB8-E90E-21192F0C047E}"/>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611DDA70-1A22-6636-3C1D-885E9AAA1F3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090C33"/>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9647377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Quote Purple small text">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9510636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small text">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8038083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small text">
    <p:bg>
      <p:bgPr>
        <a:solidFill>
          <a:srgbClr val="090C33"/>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9455219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small text">
    <p:bg>
      <p:bgPr>
        <a:solidFill>
          <a:srgbClr val="CBBB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422081300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Quote Green small text">
    <p:bg>
      <p:bgPr>
        <a:solidFill>
          <a:srgbClr val="82E3BE"/>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5804940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Quote Light Blue small text">
    <p:bg>
      <p:bgPr>
        <a:solidFill>
          <a:srgbClr val="BDD3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0173874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Quote Light Brown small text">
    <p:bg>
      <p:bgPr>
        <a:solidFill>
          <a:srgbClr val="D0CAC7"/>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9568746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Quote Red small text">
    <p:bg>
      <p:bgPr>
        <a:solidFill>
          <a:srgbClr val="FFA8AA"/>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22041913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Quote White small text">
    <p:bg>
      <p:bgPr>
        <a:solidFill>
          <a:srgbClr val="FFFF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574974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p15:clr>
            <a:srgbClr val="A4A3A4"/>
          </p15:clr>
        </p15:guide>
        <p15:guide id="5" orient="horz" pos="3508">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Illustration/photo">
    <p:bg>
      <p:bgPr>
        <a:solidFill>
          <a:srgbClr val="CBBBFF"/>
        </a:solidFill>
        <a:effectLst/>
      </p:bgPr>
    </p:bg>
    <p:spTree>
      <p:nvGrpSpPr>
        <p:cNvPr id="1" name=""/>
        <p:cNvGrpSpPr/>
        <p:nvPr/>
      </p:nvGrpSpPr>
      <p:grpSpPr>
        <a:xfrm>
          <a:off x="0" y="0"/>
          <a:ext cx="0" cy="0"/>
          <a:chOff x="0" y="0"/>
          <a:chExt cx="0" cy="0"/>
        </a:xfrm>
      </p:grpSpPr>
      <p:sp>
        <p:nvSpPr>
          <p:cNvPr id="8" name="Footer Placeholder 8" hidden="1">
            <a:extLst>
              <a:ext uri="{FF2B5EF4-FFF2-40B4-BE49-F238E27FC236}">
                <a16:creationId xmlns:a16="http://schemas.microsoft.com/office/drawing/2014/main" id="{150F31E0-EC88-54F4-98F7-64B4EEE04066}"/>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11" name="Slide Number Placeholder 10" hidden="1">
            <a:extLst>
              <a:ext uri="{FF2B5EF4-FFF2-40B4-BE49-F238E27FC236}">
                <a16:creationId xmlns:a16="http://schemas.microsoft.com/office/drawing/2014/main" id="{11F87D75-CF1C-AAFE-7086-96DA28466C3A}"/>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2" name="Date Placeholder 6" hidden="1">
            <a:extLst>
              <a:ext uri="{FF2B5EF4-FFF2-40B4-BE49-F238E27FC236}">
                <a16:creationId xmlns:a16="http://schemas.microsoft.com/office/drawing/2014/main" id="{575C58B5-C99D-57D0-CDBE-268C38BB0951}"/>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0D3998C3-46A2-89A7-D4FC-61BD58641E9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Picture Placeholder 8">
            <a:extLst>
              <a:ext uri="{FF2B5EF4-FFF2-40B4-BE49-F238E27FC236}">
                <a16:creationId xmlns:a16="http://schemas.microsoft.com/office/drawing/2014/main" id="{A4504D34-37B3-63EC-DC40-15AA0603E53A}"/>
              </a:ext>
            </a:extLst>
          </p:cNvPr>
          <p:cNvSpPr>
            <a:spLocks noGrp="1"/>
          </p:cNvSpPr>
          <p:nvPr>
            <p:ph type="pic" sz="quarter" idx="13" hasCustomPrompt="1"/>
          </p:nvPr>
        </p:nvSpPr>
        <p:spPr>
          <a:xfrm>
            <a:off x="450850" y="361950"/>
            <a:ext cx="5162550" cy="613727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TekstSylinder 6">
            <a:extLst>
              <a:ext uri="{FF2B5EF4-FFF2-40B4-BE49-F238E27FC236}">
                <a16:creationId xmlns:a16="http://schemas.microsoft.com/office/drawing/2014/main" id="{C20BFC0A-25B7-083E-46B7-D68D58615820}"/>
              </a:ext>
            </a:extLst>
          </p:cNvPr>
          <p:cNvSpPr txBox="1"/>
          <p:nvPr userDrawn="1"/>
        </p:nvSpPr>
        <p:spPr>
          <a:xfrm>
            <a:off x="6064250" y="552450"/>
            <a:ext cx="5688000" cy="984565"/>
          </a:xfrm>
          <a:prstGeom prst="rect">
            <a:avLst/>
          </a:prstGeom>
          <a:noFill/>
        </p:spPr>
        <p:txBody>
          <a:bodyPr wrap="square" lIns="0" tIns="0" rIns="0" bIns="0" rtlCol="0" anchor="b">
            <a:spAutoFit/>
          </a:bodyPr>
          <a:lstStyle/>
          <a:p>
            <a:pPr>
              <a:lnSpc>
                <a:spcPct val="101000"/>
              </a:lnSpc>
            </a:pPr>
            <a:r>
              <a:rPr lang="da-DK" sz="6600" dirty="0">
                <a:solidFill>
                  <a:schemeClr val="tx2"/>
                </a:solidFill>
                <a:latin typeface="+mj-lt"/>
              </a:rPr>
              <a:t>Agenda</a:t>
            </a:r>
            <a:endParaRPr lang="da-DK"/>
          </a:p>
        </p:txBody>
      </p:sp>
      <p:sp>
        <p:nvSpPr>
          <p:cNvPr id="10" name="Plassholder for tekst 2">
            <a:extLst>
              <a:ext uri="{FF2B5EF4-FFF2-40B4-BE49-F238E27FC236}">
                <a16:creationId xmlns:a16="http://schemas.microsoft.com/office/drawing/2014/main" id="{BAAEF3D5-01FB-91C4-D74C-E02E34B64CD8}"/>
              </a:ext>
            </a:extLst>
          </p:cNvPr>
          <p:cNvSpPr>
            <a:spLocks noGrp="1"/>
          </p:cNvSpPr>
          <p:nvPr>
            <p:ph type="body" sz="quarter" idx="15" hasCustomPrompt="1"/>
          </p:nvPr>
        </p:nvSpPr>
        <p:spPr>
          <a:xfrm>
            <a:off x="6064250" y="1952619"/>
            <a:ext cx="5688000" cy="4235455"/>
          </a:xfrm>
          <a:prstGeom prst="rect">
            <a:avLst/>
          </a:prstGeom>
        </p:spPr>
        <p:txBody>
          <a:bodyPr lIns="0" tIns="0" rIns="0" bIns="0" numCol="1"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sz="1600" b="0">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179706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50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uild="p">
        <p:tmplLst>
          <p:tmpl lvl="1">
            <p:tnLst>
              <p:par>
                <p:cTn presetID="10" presetClass="entr" presetSubtype="0" fill="hold" nodeType="click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2">
            <p:tnLst>
              <p:par>
                <p:cTn presetID="10" presetClass="entr" presetSubtype="0" fill="hold" nodeType="with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extLst>
    <p:ext uri="{DCECCB84-F9BA-43D5-87BE-67443E8EF086}">
      <p15:sldGuideLst xmlns:p15="http://schemas.microsoft.com/office/powerpoint/2012/main">
        <p15:guide id="1" orient="horz" pos="228" userDrawn="1">
          <p15:clr>
            <a:srgbClr val="A4A3A4"/>
          </p15:clr>
        </p15:guide>
        <p15:guide id="2" orient="horz" pos="981" userDrawn="1">
          <p15:clr>
            <a:srgbClr val="A4A3A4"/>
          </p15:clr>
        </p15:guide>
        <p15:guide id="3" pos="3820" userDrawn="1">
          <p15:clr>
            <a:srgbClr val="A4A3A4"/>
          </p15:clr>
        </p15:guide>
        <p15:guide id="4" pos="7404" userDrawn="1">
          <p15:clr>
            <a:srgbClr val="A4A3A4"/>
          </p15:clr>
        </p15:guide>
        <p15:guide id="6" pos="284" userDrawn="1">
          <p15:clr>
            <a:srgbClr val="A4A3A4"/>
          </p15:clr>
        </p15:guide>
        <p15:guide id="7" pos="3536" userDrawn="1">
          <p15:clr>
            <a:srgbClr val="A4A3A4"/>
          </p15:clr>
        </p15:guide>
        <p15:guide id="8" orient="horz" pos="1229" userDrawn="1">
          <p15:clr>
            <a:srgbClr val="A4A3A4"/>
          </p15:clr>
        </p15:guide>
        <p15:guide id="9" orient="horz" pos="3897" userDrawn="1">
          <p15:clr>
            <a:srgbClr val="A4A3A4"/>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auseslide ">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A8C62336-D4B0-0D80-04FA-75DB1E0407E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1F5A1564-CD25-5AB5-DA79-122BA8054207}"/>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4" name="Date Placeholder 6" hidden="1">
            <a:extLst>
              <a:ext uri="{FF2B5EF4-FFF2-40B4-BE49-F238E27FC236}">
                <a16:creationId xmlns:a16="http://schemas.microsoft.com/office/drawing/2014/main" id="{2FFB0235-AB00-47D1-8D88-2E3955A4BFC4}"/>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11" name="Picture Placeholder 10">
            <a:extLst>
              <a:ext uri="{FF2B5EF4-FFF2-40B4-BE49-F238E27FC236}">
                <a16:creationId xmlns:a16="http://schemas.microsoft.com/office/drawing/2014/main" id="{268C9D6D-BB68-7B07-D70C-B31ACC439A54}"/>
              </a:ext>
            </a:extLst>
          </p:cNvPr>
          <p:cNvSpPr>
            <a:spLocks noGrp="1"/>
          </p:cNvSpPr>
          <p:nvPr>
            <p:ph type="pic" sz="quarter" idx="10"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5" name="Title 4">
            <a:extLst>
              <a:ext uri="{FF2B5EF4-FFF2-40B4-BE49-F238E27FC236}">
                <a16:creationId xmlns:a16="http://schemas.microsoft.com/office/drawing/2014/main" id="{E38D43AD-A3F3-9768-B9E7-48B0D9EC7A91}"/>
              </a:ext>
            </a:extLst>
          </p:cNvPr>
          <p:cNvSpPr>
            <a:spLocks noGrp="1"/>
          </p:cNvSpPr>
          <p:nvPr>
            <p:ph type="title" hasCustomPrompt="1"/>
          </p:nvPr>
        </p:nvSpPr>
        <p:spPr>
          <a:xfrm>
            <a:off x="253437" y="359924"/>
            <a:ext cx="11591060" cy="4734000"/>
          </a:xfrm>
        </p:spPr>
        <p:txBody>
          <a:bodyPr anchor="t"/>
          <a:lstStyle>
            <a:lvl1pPr indent="1440288">
              <a:lnSpc>
                <a:spcPct val="83000"/>
              </a:lnSpc>
              <a:defRPr sz="13003">
                <a:solidFill>
                  <a:schemeClr val="lt1"/>
                </a:solidFill>
              </a:defRPr>
            </a:lvl1pPr>
          </a:lstStyle>
          <a:p>
            <a:r>
              <a:rPr lang="da-DK" dirty="0"/>
              <a:t>Click to add short title</a:t>
            </a:r>
            <a:endParaRPr lang="da-DK"/>
          </a:p>
        </p:txBody>
      </p:sp>
      <p:sp>
        <p:nvSpPr>
          <p:cNvPr id="14" name="Subtitle 2">
            <a:extLst>
              <a:ext uri="{FF2B5EF4-FFF2-40B4-BE49-F238E27FC236}">
                <a16:creationId xmlns:a16="http://schemas.microsoft.com/office/drawing/2014/main" id="{1004517F-A5FF-C9FB-F650-1DB39797D24E}"/>
              </a:ext>
            </a:extLst>
          </p:cNvPr>
          <p:cNvSpPr>
            <a:spLocks noGrp="1"/>
          </p:cNvSpPr>
          <p:nvPr>
            <p:ph type="subTitle" idx="1" hasCustomPrompt="1"/>
          </p:nvPr>
        </p:nvSpPr>
        <p:spPr>
          <a:xfrm>
            <a:off x="253437" y="5838825"/>
            <a:ext cx="11591060" cy="829447"/>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pPr lvl="0"/>
            <a:r>
              <a:rPr lang="da-DK" dirty="0"/>
              <a:t>Click to add short subheading</a:t>
            </a:r>
            <a:endParaRPr lang="da-DK"/>
          </a:p>
        </p:txBody>
      </p:sp>
    </p:spTree>
    <p:extLst>
      <p:ext uri="{BB962C8B-B14F-4D97-AF65-F5344CB8AC3E}">
        <p14:creationId xmlns:p14="http://schemas.microsoft.com/office/powerpoint/2010/main" val="758926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uild="p">
        <p:tmplLst>
          <p:tmpl lvl="1">
            <p:tnLst>
              <p:par>
                <p:cTn presetID="10" presetClass="entr" presetSubtype="0" fill="hold" nodeType="withEffect">
                  <p:stCondLst>
                    <p:cond delay="7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extLst>
    <p:ext uri="{DCECCB84-F9BA-43D5-87BE-67443E8EF086}">
      <p15:sldGuideLst xmlns:p15="http://schemas.microsoft.com/office/powerpoint/2012/main">
        <p15:guide id="3" pos="159" userDrawn="1">
          <p15:clr>
            <a:srgbClr val="A4A3A4"/>
          </p15:clr>
        </p15:guide>
        <p15:guide id="4" pos="7461" userDrawn="1">
          <p15:clr>
            <a:srgbClr val="A4A3A4"/>
          </p15:clr>
        </p15:guide>
        <p15:guide id="5" orient="horz" pos="4201" userDrawn="1">
          <p15:clr>
            <a:srgbClr val="A4A3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End slide A">
    <p:bg>
      <p:bgPr>
        <a:solidFill>
          <a:srgbClr val="F4FFAF"/>
        </a:solidFill>
        <a:effectLst/>
      </p:bgPr>
    </p:bg>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Title 1"/>
          <p:cNvSpPr>
            <a:spLocks noGrp="1"/>
          </p:cNvSpPr>
          <p:nvPr>
            <p:ph type="title" hasCustomPrompt="1"/>
          </p:nvPr>
        </p:nvSpPr>
        <p:spPr>
          <a:xfrm>
            <a:off x="253437" y="914506"/>
            <a:ext cx="11681081" cy="4687019"/>
          </a:xfrm>
        </p:spPr>
        <p:txBody>
          <a:bodyPr anchor="ctr"/>
          <a:lstStyle>
            <a:lvl1pPr>
              <a:defRPr sz="25805">
                <a:solidFill>
                  <a:schemeClr val="tx2"/>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a:xfrm>
            <a:off x="253437" y="6003288"/>
            <a:ext cx="5499184" cy="600846"/>
          </a:xfrm>
        </p:spPr>
        <p:txBody>
          <a:bodyPr anchor="b"/>
          <a:lstStyle>
            <a:lvl1pPr marL="0" indent="0" algn="l">
              <a:buNone/>
              <a:defRPr sz="2000">
                <a:solidFill>
                  <a:srgbClr val="090C33"/>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p:txBody>
          <a:body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p:txBody>
          <a:bodyPr/>
          <a:lstStyle/>
          <a:p>
            <a:fld id="{23AA811B-2EBD-4900-905E-5BE206449611}" type="slidenum">
              <a:rPr lang="da-DK" smtClean="0"/>
              <a:pPr/>
              <a:t>‹nr.›</a:t>
            </a:fld>
            <a:endParaRPr lang="da-DK" dirty="0"/>
          </a:p>
        </p:txBody>
      </p:sp>
      <p:pic>
        <p:nvPicPr>
          <p:cNvPr id="5" name="Logo">
            <a:extLst>
              <a:ext uri="{FF2B5EF4-FFF2-40B4-BE49-F238E27FC236}">
                <a16:creationId xmlns:a16="http://schemas.microsoft.com/office/drawing/2014/main" id="{248A0A93-154F-F681-4102-9DE1B8ED85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428151" y="253258"/>
            <a:ext cx="510133" cy="506419"/>
          </a:xfrm>
          <a:prstGeom prst="rect">
            <a:avLst/>
          </a:prstGeom>
        </p:spPr>
      </p:pic>
    </p:spTree>
    <p:extLst>
      <p:ext uri="{BB962C8B-B14F-4D97-AF65-F5344CB8AC3E}">
        <p14:creationId xmlns:p14="http://schemas.microsoft.com/office/powerpoint/2010/main" val="2993330427"/>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End slide B">
    <p:bg>
      <p:bgRef idx="1001">
        <a:schemeClr val="bg1"/>
      </p:bgRef>
    </p:bg>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5F9E2D28-9705-C06C-5743-2EC661D5D5F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28151" y="253258"/>
            <a:ext cx="510134" cy="506419"/>
          </a:xfrm>
          <a:prstGeom prst="rect">
            <a:avLst/>
          </a:prstGeom>
        </p:spPr>
      </p:pic>
      <p:sp>
        <p:nvSpPr>
          <p:cNvPr id="2" name="Title 1"/>
          <p:cNvSpPr>
            <a:spLocks noGrp="1"/>
          </p:cNvSpPr>
          <p:nvPr>
            <p:ph type="title" hasCustomPrompt="1"/>
          </p:nvPr>
        </p:nvSpPr>
        <p:spPr bwMode="white">
          <a:xfrm>
            <a:off x="253437" y="914506"/>
            <a:ext cx="11681081" cy="4687019"/>
          </a:xfrm>
        </p:spPr>
        <p:txBody>
          <a:bodyPr anchor="ctr"/>
          <a:lstStyle>
            <a:lvl1pPr>
              <a:defRPr sz="25805">
                <a:solidFill>
                  <a:srgbClr val="F4FFAF"/>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bwMode="white">
          <a:xfrm>
            <a:off x="253437" y="6003288"/>
            <a:ext cx="5499184" cy="600846"/>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4589179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3" name="Date Placeholder 2" hidden="1">
            <a:extLst>
              <a:ext uri="{FF2B5EF4-FFF2-40B4-BE49-F238E27FC236}">
                <a16:creationId xmlns:a16="http://schemas.microsoft.com/office/drawing/2014/main" id="{23EDB152-FA61-9ACC-164F-0241E93CF012}"/>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2" name="Title 1"/>
          <p:cNvSpPr>
            <a:spLocks noGrp="1"/>
          </p:cNvSpPr>
          <p:nvPr>
            <p:ph type="title" hasCustomPrompt="1"/>
          </p:nvPr>
        </p:nvSpPr>
        <p:spPr>
          <a:xfrm>
            <a:off x="449999"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9" name="Subtitle 2">
            <a:extLst>
              <a:ext uri="{FF2B5EF4-FFF2-40B4-BE49-F238E27FC236}">
                <a16:creationId xmlns:a16="http://schemas.microsoft.com/office/drawing/2014/main" id="{15E868F7-D1A2-C20F-CC38-2C1624F6D934}"/>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0" name="Text Placeholder 4">
            <a:extLst>
              <a:ext uri="{FF2B5EF4-FFF2-40B4-BE49-F238E27FC236}">
                <a16:creationId xmlns:a16="http://schemas.microsoft.com/office/drawing/2014/main" id="{D8C30F2A-A6E2-B1D9-1364-93198976EB00}"/>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4" name="Footer Placeholder 3">
            <a:extLst>
              <a:ext uri="{FF2B5EF4-FFF2-40B4-BE49-F238E27FC236}">
                <a16:creationId xmlns:a16="http://schemas.microsoft.com/office/drawing/2014/main" id="{3E7F03CB-3B5E-B738-6D1D-E89134033D57}"/>
              </a:ext>
            </a:extLst>
          </p:cNvPr>
          <p:cNvSpPr>
            <a:spLocks noGrp="1"/>
          </p:cNvSpPr>
          <p:nvPr>
            <p:ph type="ftr" sz="quarter" idx="11"/>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AD7BB741-9BCC-6391-4941-F164B8118B47}"/>
              </a:ext>
            </a:extLst>
          </p:cNvPr>
          <p:cNvSpPr>
            <a:spLocks noGrp="1"/>
          </p:cNvSpPr>
          <p:nvPr>
            <p:ph type="sldNum" sz="quarter" idx="12"/>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508886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ly title small text">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B83BF171-11B0-4BBC-A5E0-54E06540B5CB}"/>
              </a:ext>
            </a:extLst>
          </p:cNvPr>
          <p:cNvSpPr>
            <a:spLocks noGrp="1"/>
          </p:cNvSpPr>
          <p:nvPr>
            <p:ph type="dt" sz="half" idx="10"/>
          </p:nvPr>
        </p:nvSpPr>
        <p:spPr/>
        <p:txBody>
          <a:bodyPr/>
          <a:lstStyle/>
          <a:p>
            <a:fld id="{78E9CB33-6FBE-4520-8FA1-04E5BBC9A3AA}" type="datetime3">
              <a:rPr lang="da-DK" smtClean="0"/>
              <a:t>16.12.2024</a:t>
            </a:fld>
            <a:endParaRPr lang="da-DK" dirty="0"/>
          </a:p>
        </p:txBody>
      </p:sp>
      <p:sp>
        <p:nvSpPr>
          <p:cNvPr id="2" name="Title 1"/>
          <p:cNvSpPr>
            <a:spLocks noGrp="1"/>
          </p:cNvSpPr>
          <p:nvPr>
            <p:ph type="title" hasCustomPrompt="1"/>
          </p:nvPr>
        </p:nvSpPr>
        <p:spPr>
          <a:xfrm>
            <a:off x="450000" y="622800"/>
            <a:ext cx="10184400" cy="831600"/>
          </a:xfrm>
        </p:spPr>
        <p:txBody>
          <a:bodyPr anchor="t" anchorCtr="0"/>
          <a:lstStyle>
            <a:lvl1pPr>
              <a:defRPr sz="1800"/>
            </a:lvl1pPr>
          </a:lstStyle>
          <a:p>
            <a:pPr lvl="0"/>
            <a:r>
              <a:rPr lang="da-DK" dirty="0"/>
              <a:t>Click to add short title</a:t>
            </a:r>
            <a:endParaRPr lang="da-DK"/>
          </a:p>
        </p:txBody>
      </p:sp>
      <p:sp>
        <p:nvSpPr>
          <p:cNvPr id="3" name="Subtitle 2">
            <a:extLst>
              <a:ext uri="{FF2B5EF4-FFF2-40B4-BE49-F238E27FC236}">
                <a16:creationId xmlns:a16="http://schemas.microsoft.com/office/drawing/2014/main" id="{A1B38768-DE5A-06E6-0848-85A3E7AA18D0}"/>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21C4BC04-490A-2264-B164-DA982E5B7C8B}"/>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7" name="Footer Placeholder 6">
            <a:extLst>
              <a:ext uri="{FF2B5EF4-FFF2-40B4-BE49-F238E27FC236}">
                <a16:creationId xmlns:a16="http://schemas.microsoft.com/office/drawing/2014/main" id="{DD4BEBA1-3B3D-4B4B-9C17-2B3431510A67}"/>
              </a:ext>
            </a:extLst>
          </p:cNvPr>
          <p:cNvSpPr>
            <a:spLocks noGrp="1"/>
          </p:cNvSpPr>
          <p:nvPr>
            <p:ph type="ftr" sz="quarter" idx="11"/>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4A63ACE-2F21-4C6E-8E2B-F2CF74469B96}"/>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7306469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959BE18-6820-417E-88D1-C143F846218B}"/>
              </a:ext>
            </a:extLst>
          </p:cNvPr>
          <p:cNvSpPr>
            <a:spLocks noGrp="1"/>
          </p:cNvSpPr>
          <p:nvPr>
            <p:ph type="ftr" sz="quarter" idx="11"/>
          </p:nvPr>
        </p:nvSpPr>
        <p:spPr/>
        <p:txBody>
          <a:bodyPr/>
          <a:lstStyle/>
          <a:p>
            <a:r>
              <a:rPr lang="da-DK" dirty="0"/>
              <a:t>Gjensidige Forsikring Group</a:t>
            </a:r>
            <a:endParaRPr lang="da-DK"/>
          </a:p>
        </p:txBody>
      </p:sp>
      <p:sp>
        <p:nvSpPr>
          <p:cNvPr id="7" name="Slide Number Placeholder 6">
            <a:extLst>
              <a:ext uri="{FF2B5EF4-FFF2-40B4-BE49-F238E27FC236}">
                <a16:creationId xmlns:a16="http://schemas.microsoft.com/office/drawing/2014/main" id="{F8EC8840-13BA-406D-AE15-E96701F6DEC6}"/>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5" name="Date Placeholder 4" hidden="1">
            <a:extLst>
              <a:ext uri="{FF2B5EF4-FFF2-40B4-BE49-F238E27FC236}">
                <a16:creationId xmlns:a16="http://schemas.microsoft.com/office/drawing/2014/main" id="{6518F144-C552-47DE-B37E-F764CB8D02BC}"/>
              </a:ext>
            </a:extLst>
          </p:cNvPr>
          <p:cNvSpPr>
            <a:spLocks noGrp="1"/>
          </p:cNvSpPr>
          <p:nvPr>
            <p:ph type="dt" sz="half" idx="10"/>
          </p:nvPr>
        </p:nvSpPr>
        <p:spPr/>
        <p:txBody>
          <a:bodyPr/>
          <a:lstStyle/>
          <a:p>
            <a:fld id="{5BCDA4E8-9CD0-44D7-B1FE-4002761FA140}" type="datetime3">
              <a:rPr lang="da-DK" smtClean="0"/>
              <a:t>16.12.2024</a:t>
            </a:fld>
            <a:endParaRPr lang="da-DK" dirty="0"/>
          </a:p>
        </p:txBody>
      </p:sp>
    </p:spTree>
    <p:extLst>
      <p:ext uri="{BB962C8B-B14F-4D97-AF65-F5344CB8AC3E}">
        <p14:creationId xmlns:p14="http://schemas.microsoft.com/office/powerpoint/2010/main" val="2843948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1B9D3C9E-D517-C566-63D0-6729B2FD39C9}"/>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6" name="Background">
            <a:extLst>
              <a:ext uri="{FF2B5EF4-FFF2-40B4-BE49-F238E27FC236}">
                <a16:creationId xmlns:a16="http://schemas.microsoft.com/office/drawing/2014/main" id="{E2610B9A-9D9B-67D5-F020-E96833590785}"/>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Footer Placeholder 7">
            <a:extLst>
              <a:ext uri="{FF2B5EF4-FFF2-40B4-BE49-F238E27FC236}">
                <a16:creationId xmlns:a16="http://schemas.microsoft.com/office/drawing/2014/main" id="{6819CCE9-4F74-E90A-BD06-7665EE7F1053}"/>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02D327F4-1D7C-C454-C05D-A1547B9EAA9B}"/>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C64DE672-2E87-C292-7634-63DAD727B14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72425" t="-5750" b="1"/>
          <a:stretch/>
        </p:blipFill>
        <p:spPr>
          <a:xfrm>
            <a:off x="11372488" y="222276"/>
            <a:ext cx="565797" cy="537402"/>
          </a:xfrm>
          <a:prstGeom prst="rect">
            <a:avLst/>
          </a:prstGeom>
        </p:spPr>
      </p:pic>
    </p:spTree>
    <p:extLst>
      <p:ext uri="{BB962C8B-B14F-4D97-AF65-F5344CB8AC3E}">
        <p14:creationId xmlns:p14="http://schemas.microsoft.com/office/powerpoint/2010/main" val="22792601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3" name="Text Box 3">
            <a:extLst>
              <a:ext uri="{FF2B5EF4-FFF2-40B4-BE49-F238E27FC236}">
                <a16:creationId xmlns:a16="http://schemas.microsoft.com/office/drawing/2014/main" id="{19798472-DC87-414E-BC4E-CFAF99EF0ED7}"/>
              </a:ext>
            </a:extLst>
          </p:cNvPr>
          <p:cNvSpPr txBox="1">
            <a:spLocks noChangeArrowheads="1"/>
          </p:cNvSpPr>
          <p:nvPr userDrawn="1"/>
        </p:nvSpPr>
        <p:spPr bwMode="auto">
          <a:xfrm>
            <a:off x="6215973" y="1278004"/>
            <a:ext cx="43920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kern="1200" cap="none" baseline="0" dirty="0">
                <a:solidFill>
                  <a:schemeClr val="tx1"/>
                </a:solidFill>
                <a:latin typeface="+mj-lt"/>
                <a:ea typeface="+mn-ea"/>
                <a:cs typeface="Arial" panose="020B0604020202020204" pitchFamily="34" charset="0"/>
              </a:rPr>
              <a:t>Pictures</a:t>
            </a:r>
            <a:br>
              <a:rPr lang="en-GB" sz="900" dirty="0">
                <a:latin typeface="+mn-lt"/>
                <a:cs typeface="Arial" panose="020B0604020202020204" pitchFamily="34" charset="0"/>
              </a:rPr>
            </a:br>
            <a:r>
              <a:rPr lang="da-DK" sz="1200" b="1" noProof="1">
                <a:solidFill>
                  <a:schemeClr val="tx1"/>
                </a:solidFill>
                <a:latin typeface="+mn-lt"/>
                <a:cs typeface="Arial" panose="020B0604020202020204" pitchFamily="34" charset="0"/>
              </a:rPr>
              <a:t>Insert corporate picture from Templafy</a:t>
            </a: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noProof="1">
                <a:solidFill>
                  <a:schemeClr val="tx1"/>
                </a:solidFill>
                <a:latin typeface="+mn-lt"/>
                <a:cs typeface="Arial" panose="020B0604020202020204" pitchFamily="34" charset="0"/>
              </a:rPr>
              <a:t>1.</a:t>
            </a:r>
            <a:r>
              <a:rPr lang="da-DK" altLang="da-DK" sz="1200" b="0" noProof="1">
                <a:solidFill>
                  <a:schemeClr val="tx1"/>
                </a:solidFill>
                <a:latin typeface="+mn-lt"/>
                <a:cs typeface="Arial" panose="020B0604020202020204" pitchFamily="34" charset="0"/>
              </a:rPr>
              <a:t> Click the blue </a:t>
            </a:r>
            <a:r>
              <a:rPr lang="da-DK" altLang="da-DK" sz="1200" b="1" baseline="0" noProof="1">
                <a:solidFill>
                  <a:schemeClr val="tx1"/>
                </a:solidFill>
                <a:latin typeface="+mn-lt"/>
                <a:cs typeface="Arial" panose="020B0604020202020204" pitchFamily="34" charset="0"/>
              </a:rPr>
              <a:t>Templafy </a:t>
            </a:r>
            <a:r>
              <a:rPr lang="da-DK" altLang="da-DK" sz="1200" b="0" baseline="0" noProof="1">
                <a:solidFill>
                  <a:schemeClr val="tx1"/>
                </a:solidFill>
                <a:latin typeface="+mn-lt"/>
                <a:cs typeface="Arial" panose="020B0604020202020204" pitchFamily="34" charset="0"/>
              </a:rPr>
              <a:t>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2. </a:t>
            </a:r>
            <a:r>
              <a:rPr lang="da-DK" altLang="da-DK" sz="1200" b="0" baseline="0" noProof="1">
                <a:solidFill>
                  <a:schemeClr val="tx1"/>
                </a:solidFill>
                <a:latin typeface="+mn-lt"/>
                <a:cs typeface="Arial" panose="020B0604020202020204" pitchFamily="34" charset="0"/>
              </a:rPr>
              <a:t>Select picture placeholder by clicking on the frame </a:t>
            </a:r>
            <a:br>
              <a:rPr lang="en-GB" altLang="da-DK" sz="1200" b="0" baseline="0" noProof="1">
                <a:solidFill>
                  <a:schemeClr val="tx1"/>
                </a:solidFill>
                <a:latin typeface="+mn-lt"/>
                <a:cs typeface="Arial" panose="020B0604020202020204" pitchFamily="34" charset="0"/>
              </a:rPr>
            </a:br>
            <a:r>
              <a:rPr lang="da-DK" altLang="da-DK" sz="1200" b="0" baseline="0" noProof="1">
                <a:solidFill>
                  <a:schemeClr val="tx1"/>
                </a:solidFill>
                <a:latin typeface="+mn-lt"/>
                <a:cs typeface="Arial" panose="020B0604020202020204" pitchFamily="34" charset="0"/>
              </a:rPr>
              <a:t>(at the edge)</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3. </a:t>
            </a:r>
            <a:r>
              <a:rPr lang="da-DK" altLang="da-DK" sz="1200" b="0" baseline="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Images </a:t>
            </a:r>
            <a:r>
              <a:rPr lang="da-DK" altLang="da-DK" sz="1200" b="0" i="0" baseline="0" noProof="1">
                <a:solidFill>
                  <a:schemeClr val="tx1"/>
                </a:solidFill>
                <a:latin typeface="+mn-lt"/>
                <a:cs typeface="Arial" panose="020B0604020202020204" pitchFamily="34" charset="0"/>
              </a:rPr>
              <a:t>button</a:t>
            </a:r>
            <a:r>
              <a:rPr lang="da-DK" altLang="da-DK" sz="1200" b="0" baseline="0" noProof="1">
                <a:solidFill>
                  <a:schemeClr val="tx1"/>
                </a:solidFill>
                <a:latin typeface="+mn-lt"/>
                <a:cs typeface="Arial" panose="020B0604020202020204" pitchFamily="34" charset="0"/>
              </a:rPr>
              <a:t> in the Templafy pane</a:t>
            </a:r>
            <a:br>
              <a:rPr lang="en-GB" altLang="da-DK" sz="1200" b="0" baseline="0" noProof="1">
                <a:solidFill>
                  <a:schemeClr val="tx1"/>
                </a:solidFill>
                <a:latin typeface="+mn-lt"/>
                <a:cs typeface="Arial" panose="020B0604020202020204" pitchFamily="34" charset="0"/>
              </a:rPr>
            </a:br>
            <a:endParaRPr lang="da-DK" altLang="da-DK" sz="1200" b="0" baseline="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Insert picture</a:t>
            </a:r>
            <a:endParaRPr lang="da-DK"/>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On slides with pictureplaceholder, click on the icon and choose </a:t>
            </a:r>
            <a:r>
              <a:rPr lang="da-DK" altLang="da-DK" sz="1200" b="1" noProof="1">
                <a:solidFill>
                  <a:schemeClr val="tx1"/>
                </a:solidFill>
                <a:latin typeface="+mn-lt"/>
                <a:cs typeface="Arial" panose="020B0604020202020204" pitchFamily="34" charset="0"/>
              </a:rPr>
              <a:t>Insert</a:t>
            </a:r>
            <a:endParaRPr lang="da-DK"/>
          </a:p>
          <a:p>
            <a:pPr eaLnBrk="1" hangingPunct="1">
              <a:lnSpc>
                <a:spcPct val="100000"/>
              </a:lnSpc>
              <a:spcBef>
                <a:spcPts val="0"/>
              </a:spcBef>
              <a:spcAft>
                <a:spcPts val="600"/>
              </a:spcAft>
              <a:defRPr/>
            </a:pPr>
            <a:endParaRPr lang="da-DK" alt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b="1" noProof="1">
                <a:solidFill>
                  <a:schemeClr val="tx1"/>
                </a:solidFill>
                <a:latin typeface="+mn-lt"/>
                <a:cs typeface="Arial" panose="020B0604020202020204" pitchFamily="34" charset="0"/>
              </a:rPr>
              <a:t>Crop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1. </a:t>
            </a: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Crop</a:t>
            </a:r>
            <a:r>
              <a:rPr lang="da-DK" altLang="da-DK" sz="1200" b="0" noProof="1">
                <a:solidFill>
                  <a:schemeClr val="tx1"/>
                </a:solidFill>
                <a:latin typeface="+mn-lt"/>
                <a:cs typeface="Arial" panose="020B0604020202020204" pitchFamily="34" charset="0"/>
              </a:rPr>
              <a:t> to change size or focus of the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If you want to scale the picture, hold </a:t>
            </a:r>
            <a:r>
              <a:rPr lang="da-DK" altLang="da-DK" sz="1200" b="1" noProof="1">
                <a:solidFill>
                  <a:schemeClr val="tx1"/>
                </a:solidFill>
                <a:latin typeface="+mn-lt"/>
                <a:cs typeface="Arial" panose="020B0604020202020204" pitchFamily="34" charset="0"/>
              </a:rPr>
              <a:t>SHIFT</a:t>
            </a:r>
            <a:r>
              <a:rPr lang="da-DK" altLang="da-DK" sz="1200" b="0" noProof="1">
                <a:solidFill>
                  <a:schemeClr val="tx1"/>
                </a:solidFill>
                <a:latin typeface="+mn-lt"/>
                <a:cs typeface="Arial" panose="020B0604020202020204" pitchFamily="34" charset="0"/>
              </a:rPr>
              <a:t>-key down while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dragging the corners of the picture</a:t>
            </a:r>
            <a:br>
              <a:rPr lang="en-GB" altLang="da-DK" sz="1200" b="0" noProof="1">
                <a:solidFill>
                  <a:schemeClr val="tx1"/>
                </a:solidFill>
                <a:latin typeface="+mn-lt"/>
                <a:cs typeface="Arial" panose="020B0604020202020204" pitchFamily="34" charset="0"/>
              </a:rPr>
            </a:br>
            <a:endParaRPr lang="da-DK" altLang="da-DK" sz="1200" b="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altLang="da-DK" sz="1200" b="0" noProof="1">
                <a:solidFill>
                  <a:schemeClr val="tx1"/>
                </a:solidFill>
                <a:latin typeface="+mn-lt"/>
                <a:cs typeface="Arial" panose="020B0604020202020204" pitchFamily="34" charset="0"/>
              </a:rPr>
              <a:t>If you delete the picture and insert a new one, the picture may lie in front of the Text or graphic.</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If this happens, select the picture,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right-click and choose </a:t>
            </a:r>
            <a:r>
              <a:rPr lang="da-DK" altLang="da-DK" sz="1200" b="1" noProof="1">
                <a:solidFill>
                  <a:schemeClr val="tx1"/>
                </a:solidFill>
                <a:latin typeface="+mn-lt"/>
                <a:cs typeface="Arial" panose="020B0604020202020204" pitchFamily="34" charset="0"/>
              </a:rPr>
              <a:t>Send to Back</a:t>
            </a:r>
            <a:endParaRPr lang="da-DK"/>
          </a:p>
        </p:txBody>
      </p:sp>
      <p:sp>
        <p:nvSpPr>
          <p:cNvPr id="42" name="Text Box 2">
            <a:extLst>
              <a:ext uri="{FF2B5EF4-FFF2-40B4-BE49-F238E27FC236}">
                <a16:creationId xmlns:a16="http://schemas.microsoft.com/office/drawing/2014/main" id="{00AD0EBC-0A41-4B26-9D79-79E0C00BBA85}"/>
              </a:ext>
            </a:extLst>
          </p:cNvPr>
          <p:cNvSpPr txBox="1">
            <a:spLocks noChangeArrowheads="1"/>
          </p:cNvSpPr>
          <p:nvPr userDrawn="1"/>
        </p:nvSpPr>
        <p:spPr bwMode="auto">
          <a:xfrm>
            <a:off x="461784" y="1283634"/>
            <a:ext cx="4392000" cy="518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cap="none" baseline="0" dirty="0">
                <a:latin typeface="+mj-lt"/>
                <a:cs typeface="Arial" panose="020B0604020202020204" pitchFamily="34" charset="0"/>
              </a:rPr>
              <a:t>Text</a:t>
            </a:r>
            <a:r>
              <a:rPr lang="da-DK" sz="1600" b="0" cap="none" dirty="0">
                <a:latin typeface="+mj-lt"/>
                <a:cs typeface="Arial" panose="020B0604020202020204" pitchFamily="34" charset="0"/>
              </a:rPr>
              <a:t> </a:t>
            </a:r>
            <a:r>
              <a:rPr lang="da-DK" sz="1600" b="0" cap="none" baseline="0" dirty="0">
                <a:latin typeface="+mj-lt"/>
                <a:cs typeface="Arial" panose="020B0604020202020204" pitchFamily="34" charset="0"/>
              </a:rPr>
              <a:t>Styles</a:t>
            </a:r>
            <a:endParaRPr lang="da-DK" altLang="da-DK" sz="1600" b="0" cap="none" baseline="0" noProof="1">
              <a:solidFill>
                <a:schemeClr val="tx1"/>
              </a:solidFill>
              <a:latin typeface="+mj-lt"/>
              <a:cs typeface="Arial" panose="020B0604020202020204" pitchFamily="34" charset="0"/>
            </a:endParaRPr>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Use the </a:t>
            </a:r>
            <a:r>
              <a:rPr lang="da-DK" altLang="da-DK" sz="1200" b="1" noProof="1">
                <a:solidFill>
                  <a:schemeClr val="tx1"/>
                </a:solidFill>
                <a:latin typeface="+mn-lt"/>
                <a:cs typeface="Arial" panose="020B0604020202020204" pitchFamily="34" charset="0"/>
              </a:rPr>
              <a:t>TAB</a:t>
            </a:r>
            <a:r>
              <a:rPr lang="da-DK" altLang="da-DK" sz="1200" b="0" noProof="1">
                <a:solidFill>
                  <a:schemeClr val="tx1"/>
                </a:solidFill>
                <a:latin typeface="+mn-lt"/>
                <a:cs typeface="Arial" panose="020B0604020202020204" pitchFamily="34" charset="0"/>
              </a:rPr>
              <a:t>-key</a:t>
            </a:r>
            <a:r>
              <a:rPr lang="da-DK" altLang="da-DK" sz="1200" b="0" baseline="0" noProof="1">
                <a:solidFill>
                  <a:schemeClr val="tx1"/>
                </a:solidFill>
                <a:latin typeface="+mn-lt"/>
                <a:cs typeface="Arial" panose="020B0604020202020204" pitchFamily="34" charset="0"/>
              </a:rPr>
              <a:t> to jump through levels. Click </a:t>
            </a:r>
            <a:r>
              <a:rPr lang="da-DK" altLang="da-DK" sz="1200" b="1" baseline="0" noProof="1">
                <a:solidFill>
                  <a:schemeClr val="tx1"/>
                </a:solidFill>
                <a:latin typeface="+mn-lt"/>
                <a:cs typeface="Arial" panose="020B0604020202020204" pitchFamily="34" charset="0"/>
              </a:rPr>
              <a:t>ENTER</a:t>
            </a:r>
            <a:r>
              <a:rPr lang="da-DK" altLang="da-DK" sz="1200" b="0" baseline="0" noProof="1">
                <a:solidFill>
                  <a:schemeClr val="tx1"/>
                </a:solidFill>
                <a:latin typeface="+mn-lt"/>
                <a:cs typeface="Arial" panose="020B0604020202020204" pitchFamily="34" charset="0"/>
              </a:rPr>
              <a:t>, then </a:t>
            </a:r>
            <a:r>
              <a:rPr lang="da-DK" altLang="da-DK" sz="1200" b="1" baseline="0" noProof="1">
                <a:solidFill>
                  <a:schemeClr val="tx1"/>
                </a:solidFill>
                <a:latin typeface="+mn-lt"/>
                <a:cs typeface="Arial" panose="020B0604020202020204" pitchFamily="34" charset="0"/>
              </a:rPr>
              <a:t>TAB</a:t>
            </a:r>
            <a:r>
              <a:rPr lang="da-DK" altLang="da-DK" sz="1200" b="0" baseline="0" noProof="1">
                <a:solidFill>
                  <a:schemeClr val="tx1"/>
                </a:solidFill>
                <a:latin typeface="+mn-lt"/>
                <a:cs typeface="Arial" panose="020B0604020202020204" pitchFamily="34" charset="0"/>
              </a:rPr>
              <a:t> to switch from one level to the next level</a:t>
            </a:r>
            <a:endParaRPr lang="da-DK"/>
          </a:p>
          <a:p>
            <a:pPr eaLnBrk="1" hangingPunct="1">
              <a:lnSpc>
                <a:spcPct val="100000"/>
              </a:lnSpc>
              <a:spcBef>
                <a:spcPts val="0"/>
              </a:spcBef>
              <a:spcAft>
                <a:spcPts val="600"/>
              </a:spcAft>
              <a:defRPr/>
            </a:pPr>
            <a:r>
              <a:rPr lang="da-DK" altLang="da-DK" sz="1200" b="0" baseline="0" noProof="1">
                <a:solidFill>
                  <a:schemeClr val="tx1"/>
                </a:solidFill>
                <a:latin typeface="+mn-lt"/>
                <a:cs typeface="Arial" panose="020B0604020202020204" pitchFamily="34" charset="0"/>
              </a:rPr>
              <a:t>To go back in levels use </a:t>
            </a:r>
            <a:r>
              <a:rPr lang="da-DK" altLang="da-DK" sz="1200" b="1" baseline="0" noProof="1">
                <a:solidFill>
                  <a:schemeClr val="tx1"/>
                </a:solidFill>
                <a:latin typeface="+mn-lt"/>
                <a:cs typeface="Arial" panose="020B0604020202020204" pitchFamily="34" charset="0"/>
              </a:rPr>
              <a:t>SHIFT-TAB</a:t>
            </a:r>
            <a:endParaRPr 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noProof="1">
                <a:solidFill>
                  <a:schemeClr val="tx1"/>
                </a:solidFill>
                <a:latin typeface="+mn-lt"/>
                <a:cs typeface="Arial" panose="020B0604020202020204" pitchFamily="34" charset="0"/>
              </a:rPr>
              <a:t>Alternatively, </a:t>
            </a:r>
            <a:r>
              <a:rPr lang="da-DK" sz="1200" b="1" noProof="1">
                <a:solidFill>
                  <a:schemeClr val="tx1"/>
                </a:solidFill>
                <a:latin typeface="+mn-lt"/>
                <a:cs typeface="Arial" panose="020B0604020202020204" pitchFamily="34" charset="0"/>
              </a:rPr>
              <a:t>Increase</a:t>
            </a:r>
            <a:r>
              <a:rPr lang="da-DK" sz="1200" baseline="0" noProof="1">
                <a:solidFill>
                  <a:schemeClr val="tx1"/>
                </a:solidFill>
                <a:latin typeface="+mn-lt"/>
                <a:cs typeface="Arial" panose="020B0604020202020204" pitchFamily="34" charset="0"/>
              </a:rPr>
              <a:t> and </a:t>
            </a:r>
            <a:r>
              <a:rPr lang="da-DK" sz="1200" b="1" baseline="0" noProof="1">
                <a:solidFill>
                  <a:schemeClr val="tx1"/>
                </a:solidFill>
                <a:latin typeface="+mn-lt"/>
                <a:cs typeface="Arial" panose="020B0604020202020204" pitchFamily="34" charset="0"/>
              </a:rPr>
              <a:t>Decrease </a:t>
            </a:r>
            <a:r>
              <a:rPr lang="da-DK" sz="1200" baseline="0" noProof="1">
                <a:solidFill>
                  <a:schemeClr val="tx1"/>
                </a:solidFill>
                <a:latin typeface="+mn-lt"/>
                <a:cs typeface="Arial" panose="020B0604020202020204" pitchFamily="34" charset="0"/>
              </a:rPr>
              <a:t>list level can be used</a:t>
            </a:r>
            <a:endParaRPr lang="da-DK"/>
          </a:p>
          <a:p>
            <a:pPr eaLnBrk="1" hangingPunct="1">
              <a:lnSpc>
                <a:spcPct val="100000"/>
              </a:lnSpc>
              <a:spcBef>
                <a:spcPts val="0"/>
              </a:spcBef>
              <a:spcAft>
                <a:spcPts val="600"/>
              </a:spcAft>
              <a:defRPr/>
            </a:pPr>
            <a:endParaRPr lang="da-DK" sz="1200" baseline="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sz="1200" b="1" noProof="1">
                <a:solidFill>
                  <a:schemeClr val="tx1"/>
                </a:solidFill>
                <a:latin typeface="+mn-lt"/>
                <a:cs typeface="Arial" panose="020B0604020202020204" pitchFamily="34" charset="0"/>
              </a:rPr>
              <a:t>Use bullet 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Delete bullet for regular Text.</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bullet button to reaply the correct bullet again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900" b="0" noProof="1">
                <a:solidFill>
                  <a:schemeClr val="tx1"/>
                </a:solidFill>
                <a:latin typeface="+mj-lt"/>
                <a:cs typeface="Arial" panose="020B0604020202020204" pitchFamily="34" charset="0"/>
              </a:rPr>
            </a:br>
            <a:r>
              <a:rPr lang="da-DK" sz="1600" dirty="0">
                <a:latin typeface="+mj-lt"/>
                <a:cs typeface="Arial" panose="020B0604020202020204" pitchFamily="34" charset="0"/>
              </a:rPr>
              <a:t>Slides &amp; Layouts</a:t>
            </a:r>
            <a:br>
              <a:rPr lang="en-GB" altLang="da-DK" sz="900" b="1" noProof="1">
                <a:solidFill>
                  <a:schemeClr val="tx1"/>
                </a:solidFill>
                <a:latin typeface="+mn-lt"/>
                <a:cs typeface="Arial" panose="020B0604020202020204" pitchFamily="34" charset="0"/>
              </a:rPr>
            </a:br>
            <a:br>
              <a:rPr lang="en-GB" altLang="da-DK" sz="900" b="1"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menu </a:t>
            </a:r>
            <a:r>
              <a:rPr lang="da-DK" altLang="da-DK" sz="1200" b="1" noProof="1">
                <a:solidFill>
                  <a:schemeClr val="tx1"/>
                </a:solidFill>
                <a:latin typeface="+mn-lt"/>
                <a:cs typeface="Arial" panose="020B0604020202020204" pitchFamily="34" charset="0"/>
              </a:rPr>
              <a:t>New Slide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Home</a:t>
            </a:r>
            <a:r>
              <a:rPr lang="da-DK" altLang="da-DK" sz="1200" b="0" noProof="1">
                <a:solidFill>
                  <a:schemeClr val="tx1"/>
                </a:solidFill>
                <a:latin typeface="+mn-lt"/>
                <a:cs typeface="Arial" panose="020B0604020202020204" pitchFamily="34" charset="0"/>
              </a:rPr>
              <a:t> tab to insert a new slide</a:t>
            </a:r>
            <a:br>
              <a:rPr lang="en-GB" altLang="da-DK" sz="1200" b="0" noProof="1">
                <a:solidFill>
                  <a:schemeClr val="tx1"/>
                </a:solidFill>
                <a:latin typeface="+mn-lt"/>
                <a:cs typeface="Arial" panose="020B0604020202020204" pitchFamily="34" charset="0"/>
              </a:rPr>
            </a:b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Change layout</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sz="1200" dirty="0">
                <a:solidFill>
                  <a:srgbClr val="000000"/>
                </a:solidFill>
                <a:latin typeface="+mn-lt"/>
                <a:ea typeface="Arial" panose="020B0604020202020204" pitchFamily="34" charset="0"/>
                <a:cs typeface="Arial" panose="020B0604020202020204" pitchFamily="34" charset="0"/>
              </a:rPr>
              <a:t>Click on the arrow next to </a:t>
            </a:r>
            <a:r>
              <a:rPr lang="da-DK" sz="1200" b="1" dirty="0">
                <a:solidFill>
                  <a:srgbClr val="000000"/>
                </a:solidFill>
                <a:latin typeface="+mn-lt"/>
                <a:ea typeface="Arial" panose="020B0604020202020204" pitchFamily="34" charset="0"/>
                <a:cs typeface="Arial" panose="020B0604020202020204" pitchFamily="34" charset="0"/>
              </a:rPr>
              <a:t>Layout</a:t>
            </a:r>
            <a:br>
              <a:rPr lang="en-GB" sz="1200" b="1" dirty="0">
                <a:solidFill>
                  <a:srgbClr val="000000"/>
                </a:solidFill>
                <a:latin typeface="+mn-lt"/>
                <a:ea typeface="Arial" panose="020B0604020202020204" pitchFamily="34" charset="0"/>
                <a:cs typeface="Arial" panose="020B0604020202020204" pitchFamily="34" charset="0"/>
              </a:rPr>
            </a:br>
            <a:r>
              <a:rPr lang="da-DK" sz="1200" dirty="0">
                <a:solidFill>
                  <a:srgbClr val="000000"/>
                </a:solidFill>
                <a:latin typeface="+mn-lt"/>
                <a:ea typeface="Arial" panose="020B0604020202020204" pitchFamily="34" charset="0"/>
                <a:cs typeface="Arial" panose="020B0604020202020204" pitchFamily="34" charset="0"/>
              </a:rPr>
              <a:t>to view a dropdown menu of possible slide layouts</a:t>
            </a:r>
            <a:br>
              <a:rPr lang="en-GB" altLang="da-DK" sz="1200" b="0" baseline="0" noProof="1">
                <a:solidFill>
                  <a:schemeClr val="tx1"/>
                </a:solidFill>
                <a:latin typeface="+mn-lt"/>
                <a:cs typeface="Arial" panose="020B0604020202020204" pitchFamily="34" charset="0"/>
              </a:rPr>
            </a:br>
            <a:br>
              <a:rPr lang="en-GB" altLang="da-DK" sz="1200" b="0" baseline="0" noProof="1">
                <a:solidFill>
                  <a:schemeClr val="tx1"/>
                </a:solidFill>
                <a:latin typeface="+mn-lt"/>
                <a:cs typeface="Arial" panose="020B0604020202020204" pitchFamily="34" charset="0"/>
              </a:rPr>
            </a:br>
            <a:r>
              <a:rPr lang="da-DK" sz="1200" b="1" noProof="1">
                <a:solidFill>
                  <a:schemeClr val="tx1"/>
                </a:solidFill>
                <a:latin typeface="+mn-lt"/>
                <a:cs typeface="Arial" panose="020B0604020202020204" pitchFamily="34" charset="0"/>
              </a:rPr>
              <a:t>Reset slide</a:t>
            </a:r>
            <a:endParaRPr lang="da-DK"/>
          </a:p>
          <a:p>
            <a:pPr marL="0" marR="0" indent="0" algn="l" defTabSz="914400" rtl="0" eaLnBrk="1" fontAlgn="auto" latinLnBrk="0" hangingPunct="1">
              <a:lnSpc>
                <a:spcPct val="100000"/>
              </a:lnSpc>
              <a:spcBef>
                <a:spcPts val="0"/>
              </a:spcBef>
              <a:spcAft>
                <a:spcPts val="600"/>
              </a:spcAft>
              <a:buClrTx/>
              <a:buSzTx/>
              <a:buFont typeface="+mj-lt"/>
              <a:buNone/>
              <a:tabLst/>
              <a:defRPr/>
            </a:pPr>
            <a:r>
              <a:rPr lang="da-DK" altLang="da-DK" sz="120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Reset </a:t>
            </a:r>
            <a:r>
              <a:rPr lang="da-DK" altLang="da-DK" sz="1200" noProof="1">
                <a:solidFill>
                  <a:schemeClr val="tx1"/>
                </a:solidFill>
                <a:latin typeface="+mn-lt"/>
                <a:cs typeface="Arial" panose="020B0604020202020204" pitchFamily="34" charset="0"/>
              </a:rPr>
              <a:t>menu to reset position, size</a:t>
            </a:r>
            <a:r>
              <a:rPr lang="da-DK" altLang="da-DK" sz="1200" baseline="0" noProof="1">
                <a:solidFill>
                  <a:schemeClr val="tx1"/>
                </a:solidFill>
                <a:latin typeface="+mn-lt"/>
                <a:cs typeface="Arial" panose="020B0604020202020204" pitchFamily="34" charset="0"/>
              </a:rPr>
              <a:t> and formatting of the slide placeholders to their default settings</a:t>
            </a:r>
            <a:endParaRPr lang="da-DK" altLang="da-DK" sz="120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pic>
        <p:nvPicPr>
          <p:cNvPr id="43" name="Picture 2">
            <a:extLst>
              <a:ext uri="{FF2B5EF4-FFF2-40B4-BE49-F238E27FC236}">
                <a16:creationId xmlns:a16="http://schemas.microsoft.com/office/drawing/2014/main" id="{7082C8DC-C092-4676-B834-847B1F285858}"/>
              </a:ext>
            </a:extLst>
          </p:cNvPr>
          <p:cNvPicPr>
            <a:picLocks noChangeAspect="1"/>
          </p:cNvPicPr>
          <p:nvPr userDrawn="1"/>
        </p:nvPicPr>
        <p:blipFill>
          <a:blip r:embed="rId2"/>
          <a:stretch>
            <a:fillRect/>
          </a:stretch>
        </p:blipFill>
        <p:spPr>
          <a:xfrm>
            <a:off x="4999844" y="3182809"/>
            <a:ext cx="257143" cy="285714"/>
          </a:xfrm>
          <a:prstGeom prst="rect">
            <a:avLst/>
          </a:prstGeom>
        </p:spPr>
      </p:pic>
      <p:pic>
        <p:nvPicPr>
          <p:cNvPr id="46" name="Picture 29">
            <a:extLst>
              <a:ext uri="{FF2B5EF4-FFF2-40B4-BE49-F238E27FC236}">
                <a16:creationId xmlns:a16="http://schemas.microsoft.com/office/drawing/2014/main" id="{6B35B93D-CCEE-48AF-A769-8729CC05BE8A}"/>
              </a:ext>
            </a:extLst>
          </p:cNvPr>
          <p:cNvPicPr>
            <a:picLocks noChangeAspect="1"/>
          </p:cNvPicPr>
          <p:nvPr userDrawn="1"/>
        </p:nvPicPr>
        <p:blipFill>
          <a:blip r:embed="rId3"/>
          <a:stretch>
            <a:fillRect/>
          </a:stretch>
        </p:blipFill>
        <p:spPr>
          <a:xfrm>
            <a:off x="5000385" y="2279820"/>
            <a:ext cx="457143" cy="257143"/>
          </a:xfrm>
          <a:prstGeom prst="rect">
            <a:avLst/>
          </a:prstGeom>
        </p:spPr>
      </p:pic>
      <p:pic>
        <p:nvPicPr>
          <p:cNvPr id="51" name="Picture 33">
            <a:extLst>
              <a:ext uri="{FF2B5EF4-FFF2-40B4-BE49-F238E27FC236}">
                <a16:creationId xmlns:a16="http://schemas.microsoft.com/office/drawing/2014/main" id="{939F9DAB-8633-4819-950D-F5E391BF7718}"/>
              </a:ext>
            </a:extLst>
          </p:cNvPr>
          <p:cNvPicPr>
            <a:picLocks noChangeAspect="1"/>
          </p:cNvPicPr>
          <p:nvPr userDrawn="1"/>
        </p:nvPicPr>
        <p:blipFill rotWithShape="1">
          <a:blip r:embed="rId4"/>
          <a:srcRect l="3901" t="45142" r="62601" b="9046"/>
          <a:stretch/>
        </p:blipFill>
        <p:spPr>
          <a:xfrm>
            <a:off x="10809935" y="3164813"/>
            <a:ext cx="341204" cy="321707"/>
          </a:xfrm>
          <a:prstGeom prst="rect">
            <a:avLst/>
          </a:prstGeom>
        </p:spPr>
      </p:pic>
      <p:pic>
        <p:nvPicPr>
          <p:cNvPr id="55" name="Picture 16">
            <a:extLst>
              <a:ext uri="{FF2B5EF4-FFF2-40B4-BE49-F238E27FC236}">
                <a16:creationId xmlns:a16="http://schemas.microsoft.com/office/drawing/2014/main" id="{A13B127D-1BE4-4C8F-96F6-59C8D10D8F4E}"/>
              </a:ext>
            </a:extLst>
          </p:cNvPr>
          <p:cNvPicPr>
            <a:picLocks noChangeAspect="1"/>
          </p:cNvPicPr>
          <p:nvPr userDrawn="1"/>
        </p:nvPicPr>
        <p:blipFill>
          <a:blip r:embed="rId5"/>
          <a:stretch>
            <a:fillRect/>
          </a:stretch>
        </p:blipFill>
        <p:spPr>
          <a:xfrm>
            <a:off x="5006266" y="3956575"/>
            <a:ext cx="328881" cy="505501"/>
          </a:xfrm>
          <a:prstGeom prst="rect">
            <a:avLst/>
          </a:prstGeom>
        </p:spPr>
      </p:pic>
      <p:pic>
        <p:nvPicPr>
          <p:cNvPr id="56" name="Picture 20">
            <a:extLst>
              <a:ext uri="{FF2B5EF4-FFF2-40B4-BE49-F238E27FC236}">
                <a16:creationId xmlns:a16="http://schemas.microsoft.com/office/drawing/2014/main" id="{5730DD9A-26F6-4C14-AE7D-221D2B3F38DD}"/>
              </a:ext>
            </a:extLst>
          </p:cNvPr>
          <p:cNvPicPr>
            <a:picLocks noChangeAspect="1"/>
          </p:cNvPicPr>
          <p:nvPr userDrawn="1"/>
        </p:nvPicPr>
        <p:blipFill>
          <a:blip r:embed="rId6"/>
          <a:stretch>
            <a:fillRect/>
          </a:stretch>
        </p:blipFill>
        <p:spPr>
          <a:xfrm>
            <a:off x="5006266" y="5716662"/>
            <a:ext cx="538465" cy="172841"/>
          </a:xfrm>
          <a:prstGeom prst="rect">
            <a:avLst/>
          </a:prstGeom>
        </p:spPr>
      </p:pic>
      <p:pic>
        <p:nvPicPr>
          <p:cNvPr id="57" name="Picture 19">
            <a:extLst>
              <a:ext uri="{FF2B5EF4-FFF2-40B4-BE49-F238E27FC236}">
                <a16:creationId xmlns:a16="http://schemas.microsoft.com/office/drawing/2014/main" id="{E210FBD4-B8B9-4AFA-9670-2FEBAA1CF374}"/>
              </a:ext>
            </a:extLst>
          </p:cNvPr>
          <p:cNvPicPr>
            <a:picLocks noChangeAspect="1"/>
          </p:cNvPicPr>
          <p:nvPr userDrawn="1"/>
        </p:nvPicPr>
        <p:blipFill>
          <a:blip r:embed="rId7"/>
          <a:stretch>
            <a:fillRect/>
          </a:stretch>
        </p:blipFill>
        <p:spPr>
          <a:xfrm>
            <a:off x="10900467" y="4145944"/>
            <a:ext cx="313788" cy="543900"/>
          </a:xfrm>
          <a:prstGeom prst="rect">
            <a:avLst/>
          </a:prstGeom>
        </p:spPr>
      </p:pic>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1996"/>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25" name="Picture 24">
            <a:extLst>
              <a:ext uri="{FF2B5EF4-FFF2-40B4-BE49-F238E27FC236}">
                <a16:creationId xmlns:a16="http://schemas.microsoft.com/office/drawing/2014/main" id="{6D83AD9C-98AE-450E-B202-15860002D528}"/>
              </a:ext>
            </a:extLst>
          </p:cNvPr>
          <p:cNvPicPr>
            <a:picLocks noChangeAspect="1"/>
          </p:cNvPicPr>
          <p:nvPr userDrawn="1"/>
        </p:nvPicPr>
        <p:blipFill>
          <a:blip r:embed="rId8"/>
          <a:stretch>
            <a:fillRect/>
          </a:stretch>
        </p:blipFill>
        <p:spPr>
          <a:xfrm>
            <a:off x="5006265" y="4906926"/>
            <a:ext cx="475428" cy="176762"/>
          </a:xfrm>
          <a:prstGeom prst="rect">
            <a:avLst/>
          </a:prstGeom>
        </p:spPr>
      </p:pic>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16.12.2024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Billede 26">
            <a:extLst>
              <a:ext uri="{FF2B5EF4-FFF2-40B4-BE49-F238E27FC236}">
                <a16:creationId xmlns:a16="http://schemas.microsoft.com/office/drawing/2014/main" id="{A1BCE2C4-0C15-C6B1-0F86-2BCFEB1BC20E}"/>
              </a:ext>
            </a:extLst>
          </p:cNvPr>
          <p:cNvPicPr>
            <a:picLocks noChangeAspect="1"/>
          </p:cNvPicPr>
          <p:nvPr userDrawn="1"/>
        </p:nvPicPr>
        <p:blipFill>
          <a:blip r:embed="rId9"/>
          <a:stretch>
            <a:fillRect/>
          </a:stretch>
        </p:blipFill>
        <p:spPr>
          <a:xfrm>
            <a:off x="10888958" y="1662353"/>
            <a:ext cx="305786" cy="365851"/>
          </a:xfrm>
          <a:prstGeom prst="rect">
            <a:avLst/>
          </a:prstGeom>
        </p:spPr>
      </p:pic>
      <p:pic>
        <p:nvPicPr>
          <p:cNvPr id="8" name="Picture 7">
            <a:extLst>
              <a:ext uri="{FF2B5EF4-FFF2-40B4-BE49-F238E27FC236}">
                <a16:creationId xmlns:a16="http://schemas.microsoft.com/office/drawing/2014/main" id="{9BD8F426-564F-8DD3-CB73-E9B5F55CE2EF}"/>
              </a:ext>
            </a:extLst>
          </p:cNvPr>
          <p:cNvPicPr>
            <a:picLocks noChangeAspect="1"/>
          </p:cNvPicPr>
          <p:nvPr userDrawn="1"/>
        </p:nvPicPr>
        <p:blipFill rotWithShape="1">
          <a:blip r:embed="rId10"/>
          <a:srcRect l="50000" t="50000" b="4554"/>
          <a:stretch/>
        </p:blipFill>
        <p:spPr>
          <a:xfrm>
            <a:off x="10823097" y="2408391"/>
            <a:ext cx="437508" cy="365851"/>
          </a:xfrm>
          <a:prstGeom prst="rect">
            <a:avLst/>
          </a:prstGeom>
        </p:spPr>
      </p:pic>
    </p:spTree>
    <p:extLst>
      <p:ext uri="{BB962C8B-B14F-4D97-AF65-F5344CB8AC3E}">
        <p14:creationId xmlns:p14="http://schemas.microsoft.com/office/powerpoint/2010/main" val="16217319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1" name="Text Box 4">
            <a:extLst>
              <a:ext uri="{FF2B5EF4-FFF2-40B4-BE49-F238E27FC236}">
                <a16:creationId xmlns:a16="http://schemas.microsoft.com/office/drawing/2014/main" id="{DD6A81B7-1FEE-46CF-A623-23E99CFEAFBC}"/>
              </a:ext>
            </a:extLst>
          </p:cNvPr>
          <p:cNvSpPr txBox="1">
            <a:spLocks noChangeArrowheads="1"/>
          </p:cNvSpPr>
          <p:nvPr userDrawn="1"/>
        </p:nvSpPr>
        <p:spPr bwMode="auto">
          <a:xfrm>
            <a:off x="449263" y="1278004"/>
            <a:ext cx="4392000" cy="357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dirty="0">
                <a:latin typeface="+mj-lt"/>
                <a:cs typeface="Arial" panose="020B0604020202020204" pitchFamily="34" charset="0"/>
              </a:rPr>
              <a:t>Header &amp; footer</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Do this at the very end to apply the changes on all slides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on </a:t>
            </a:r>
            <a:r>
              <a:rPr lang="da-DK" altLang="da-DK" sz="1200" b="1" noProof="1">
                <a:solidFill>
                  <a:schemeClr val="tx1"/>
                </a:solidFill>
                <a:latin typeface="+mn-lt"/>
                <a:cs typeface="Arial" panose="020B0604020202020204" pitchFamily="34" charset="0"/>
              </a:rPr>
              <a:t>Header and Footer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Insert</a:t>
            </a:r>
            <a:r>
              <a:rPr lang="da-DK" altLang="da-DK" sz="1200" b="0" noProof="1">
                <a:solidFill>
                  <a:schemeClr val="tx1"/>
                </a:solidFill>
                <a:latin typeface="+mn-lt"/>
                <a:cs typeface="Arial" panose="020B0604020202020204" pitchFamily="34" charset="0"/>
              </a:rPr>
              <a:t> tab (write the desired Text)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Apply to All </a:t>
            </a:r>
            <a:r>
              <a:rPr lang="da-DK" altLang="da-DK" sz="1200" b="0" noProof="1">
                <a:solidFill>
                  <a:schemeClr val="tx1"/>
                </a:solidFill>
                <a:latin typeface="+mn-lt"/>
                <a:cs typeface="Arial" panose="020B0604020202020204" pitchFamily="34" charset="0"/>
              </a:rPr>
              <a:t>or </a:t>
            </a:r>
            <a:r>
              <a:rPr lang="da-DK" altLang="da-DK" sz="1200" b="1" noProof="1">
                <a:solidFill>
                  <a:schemeClr val="tx1"/>
                </a:solidFill>
                <a:latin typeface="+mn-lt"/>
                <a:cs typeface="Arial" panose="020B0604020202020204" pitchFamily="34" charset="0"/>
              </a:rPr>
              <a:t>Apply</a:t>
            </a:r>
            <a:r>
              <a:rPr lang="da-DK" altLang="da-DK" sz="1200" b="0" noProof="1">
                <a:solidFill>
                  <a:schemeClr val="tx1"/>
                </a:solidFill>
                <a:latin typeface="+mn-lt"/>
                <a:cs typeface="Arial" panose="020B0604020202020204" pitchFamily="34" charset="0"/>
              </a:rPr>
              <a:t> if only used on one slide</a:t>
            </a:r>
            <a:endParaRPr lang="da-DK"/>
          </a:p>
          <a:p>
            <a:pPr marL="0" marR="0" lvl="0" indent="0" algn="l" defTabSz="914400" rtl="0" eaLnBrk="1" fontAlgn="auto" latinLnBrk="0" hangingPunct="1">
              <a:lnSpc>
                <a:spcPct val="100000"/>
              </a:lnSpc>
              <a:spcBef>
                <a:spcPts val="120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Guides</a:t>
            </a:r>
            <a:endParaRPr lang="da-DK" sz="1600" kern="1200" noProof="1">
              <a:solidFill>
                <a:schemeClr val="tx1"/>
              </a:solidFill>
              <a:latin typeface="+mj-lt"/>
              <a:ea typeface="+mn-ea"/>
              <a:cs typeface="Arial" panose="020B0604020202020204" pitchFamily="34" charset="0"/>
            </a:endParaRPr>
          </a:p>
          <a:p>
            <a:pPr eaLnBrk="1" hangingPunct="1">
              <a:spcAft>
                <a:spcPts val="600"/>
              </a:spcAft>
              <a:defRPr/>
            </a:pPr>
            <a:r>
              <a:rPr lang="da-DK" altLang="da-DK" sz="1200" b="0" noProof="1">
                <a:solidFill>
                  <a:schemeClr val="tx1"/>
                </a:solidFill>
                <a:latin typeface="+mn-lt"/>
                <a:cs typeface="Arial" panose="020B0604020202020204" pitchFamily="34" charset="0"/>
              </a:rPr>
              <a:t>Click the </a:t>
            </a:r>
            <a:r>
              <a:rPr lang="da-DK" altLang="da-DK" sz="1200" b="1" noProof="1">
                <a:solidFill>
                  <a:schemeClr val="tx1"/>
                </a:solidFill>
                <a:latin typeface="+mn-lt"/>
                <a:cs typeface="Arial" panose="020B0604020202020204" pitchFamily="34" charset="0"/>
              </a:rPr>
              <a:t>View</a:t>
            </a:r>
            <a:r>
              <a:rPr lang="da-DK" altLang="da-DK" sz="1200" b="0" noProof="1">
                <a:solidFill>
                  <a:schemeClr val="tx1"/>
                </a:solidFill>
                <a:latin typeface="+mn-lt"/>
                <a:cs typeface="Arial" panose="020B0604020202020204" pitchFamily="34" charset="0"/>
              </a:rPr>
              <a:t> tab and set tick mark next to </a:t>
            </a:r>
            <a:r>
              <a:rPr lang="da-DK" altLang="da-DK" sz="1200" b="1" noProof="1">
                <a:solidFill>
                  <a:schemeClr val="tx1"/>
                </a:solidFill>
                <a:latin typeface="+mn-lt"/>
                <a:cs typeface="Arial" panose="020B0604020202020204" pitchFamily="34" charset="0"/>
              </a:rPr>
              <a:t>Guides</a:t>
            </a:r>
            <a:endParaRPr lang="da-DK" altLang="da-DK" sz="1200" b="0"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HINT: Alt + F9 </a:t>
            </a:r>
            <a:r>
              <a:rPr lang="da-DK" altLang="da-DK" sz="1200" b="0" noProof="1">
                <a:solidFill>
                  <a:schemeClr val="tx1"/>
                </a:solidFill>
                <a:latin typeface="+mn-lt"/>
                <a:cs typeface="Arial" panose="020B0604020202020204" pitchFamily="34" charset="0"/>
              </a:rPr>
              <a:t>for quick view of guides</a:t>
            </a: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Mac: </a:t>
            </a:r>
            <a:r>
              <a:rPr lang="da-DK" sz="1200" b="0" i="0" dirty="0">
                <a:solidFill>
                  <a:srgbClr val="333333"/>
                </a:solidFill>
                <a:effectLst/>
                <a:latin typeface="+mn-lt"/>
              </a:rPr>
              <a:t>⌘ </a:t>
            </a:r>
            <a:r>
              <a:rPr lang="da-DK" altLang="da-DK" sz="1200" b="0" noProof="1">
                <a:solidFill>
                  <a:schemeClr val="tx1"/>
                </a:solidFill>
                <a:latin typeface="+mn-lt"/>
                <a:cs typeface="Arial" panose="020B0604020202020204" pitchFamily="34" charset="0"/>
              </a:rPr>
              <a:t>+ option + ctrl + G</a:t>
            </a:r>
            <a:endParaRPr lang="da-DK"/>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Slides &amp; Slide elements</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Insert predefined slides and elements using the Templafy pane. Choose </a:t>
            </a:r>
            <a:r>
              <a:rPr lang="da-DK" altLang="da-DK" sz="1200" b="1" noProof="1">
                <a:solidFill>
                  <a:schemeClr val="tx1"/>
                </a:solidFill>
                <a:latin typeface="+mn-lt"/>
                <a:cs typeface="Arial" panose="020B0604020202020204" pitchFamily="34" charset="0"/>
              </a:rPr>
              <a:t>Slides</a:t>
            </a:r>
            <a:r>
              <a:rPr lang="da-DK" altLang="da-DK" sz="1200" b="0" noProof="1">
                <a:solidFill>
                  <a:schemeClr val="tx1"/>
                </a:solidFill>
                <a:latin typeface="+mn-lt"/>
                <a:cs typeface="Arial" panose="020B0604020202020204" pitchFamily="34" charset="0"/>
              </a:rPr>
              <a:t> and </a:t>
            </a:r>
            <a:r>
              <a:rPr lang="da-DK" altLang="da-DK" sz="1200" b="1" noProof="1">
                <a:solidFill>
                  <a:schemeClr val="tx1"/>
                </a:solidFill>
                <a:latin typeface="+mn-lt"/>
                <a:cs typeface="Arial" panose="020B0604020202020204" pitchFamily="34" charset="0"/>
              </a:rPr>
              <a:t>Slide elements </a:t>
            </a:r>
            <a:r>
              <a:rPr lang="da-DK" altLang="da-DK" sz="1200" b="0" noProof="1">
                <a:solidFill>
                  <a:schemeClr val="tx1"/>
                </a:solidFill>
                <a:latin typeface="+mn-lt"/>
                <a:cs typeface="Arial" panose="020B0604020202020204" pitchFamily="34" charset="0"/>
              </a:rPr>
              <a:t>from the buttons in the Templafy pane on the right side of the screen</a:t>
            </a:r>
            <a:endParaRPr lang="da-DK" altLang="da-DK" sz="1200" b="1" noProof="1">
              <a:solidFill>
                <a:schemeClr val="tx1"/>
              </a:solidFill>
              <a:latin typeface="+mn-lt"/>
              <a:cs typeface="Arial" panose="020B0604020202020204" pitchFamily="34" charset="0"/>
            </a:endParaRPr>
          </a:p>
        </p:txBody>
      </p:sp>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4822"/>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19" name="Picture 12">
            <a:extLst>
              <a:ext uri="{FF2B5EF4-FFF2-40B4-BE49-F238E27FC236}">
                <a16:creationId xmlns:a16="http://schemas.microsoft.com/office/drawing/2014/main" id="{D59A1415-DF88-48C2-BFBD-2900D34A9A2E}"/>
              </a:ext>
            </a:extLst>
          </p:cNvPr>
          <p:cNvPicPr>
            <a:picLocks noChangeAspect="1"/>
          </p:cNvPicPr>
          <p:nvPr userDrawn="1"/>
        </p:nvPicPr>
        <p:blipFill>
          <a:blip r:embed="rId2"/>
          <a:stretch>
            <a:fillRect/>
          </a:stretch>
        </p:blipFill>
        <p:spPr>
          <a:xfrm>
            <a:off x="4961792" y="1819829"/>
            <a:ext cx="378293" cy="543366"/>
          </a:xfrm>
          <a:prstGeom prst="rect">
            <a:avLst/>
          </a:prstGeom>
        </p:spPr>
      </p:pic>
      <p:sp>
        <p:nvSpPr>
          <p:cNvPr id="21" name="Text Box 4">
            <a:extLst>
              <a:ext uri="{FF2B5EF4-FFF2-40B4-BE49-F238E27FC236}">
                <a16:creationId xmlns:a16="http://schemas.microsoft.com/office/drawing/2014/main" id="{58A97632-535B-49AA-85C2-E4655C096295}"/>
              </a:ext>
            </a:extLst>
          </p:cNvPr>
          <p:cNvSpPr txBox="1">
            <a:spLocks noChangeArrowheads="1"/>
          </p:cNvSpPr>
          <p:nvPr userDrawn="1"/>
        </p:nvSpPr>
        <p:spPr bwMode="auto">
          <a:xfrm>
            <a:off x="6217200" y="1219445"/>
            <a:ext cx="4392000"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da-DK" altLang="da-DK" sz="1600" kern="1200" noProof="1">
                <a:solidFill>
                  <a:schemeClr val="tx1"/>
                </a:solidFill>
                <a:latin typeface="+mj-lt"/>
                <a:ea typeface="+mn-ea"/>
                <a:cs typeface="Arial" panose="020B0604020202020204" pitchFamily="34" charset="0"/>
              </a:rPr>
              <a:t>Copy/Paste Content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When copying old content to your new presentation,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2 options are available:</a:t>
            </a:r>
            <a:endParaRPr lang="da-DK"/>
          </a:p>
          <a:p>
            <a:pPr eaLnBrk="1" hangingPunct="1">
              <a:spcAft>
                <a:spcPts val="600"/>
              </a:spcAft>
              <a:defRPr/>
            </a:pPr>
            <a:r>
              <a:rPr lang="da-DK" altLang="da-DK" sz="1200" b="1" noProof="1">
                <a:solidFill>
                  <a:schemeClr val="tx1"/>
                </a:solidFill>
                <a:latin typeface="+mn-lt"/>
                <a:cs typeface="Arial" panose="020B0604020202020204" pitchFamily="34" charset="0"/>
              </a:rPr>
              <a:t>1. Best practice: </a:t>
            </a:r>
            <a:r>
              <a:rPr lang="da-DK" altLang="da-DK" sz="1200" b="0" noProof="1">
                <a:solidFill>
                  <a:schemeClr val="tx1"/>
                </a:solidFill>
                <a:latin typeface="+mn-lt"/>
                <a:cs typeface="Arial" panose="020B0604020202020204" pitchFamily="34" charset="0"/>
              </a:rPr>
              <a:t>Create a slide in your new presentation and copy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piece of content at a time (e.g. copy all text from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textbox)</a:t>
            </a:r>
            <a:endParaRPr lang="da-DK" altLang="da-DK" sz="1200" b="1" i="0" u="sng"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da-DK"/>
          </a:p>
          <a:p>
            <a:pPr eaLnBrk="1" hangingPunct="1">
              <a:spcAft>
                <a:spcPts val="600"/>
              </a:spcAft>
              <a:defRPr/>
            </a:pP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noProof="1">
                <a:solidFill>
                  <a:schemeClr val="tx1"/>
                </a:solidFill>
                <a:latin typeface="+mj-lt"/>
                <a:ea typeface="+mn-ea"/>
                <a:cs typeface="Arial" panose="020B0604020202020204" pitchFamily="34" charset="0"/>
              </a:rPr>
              <a:t>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colors in the upper red box are your graph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bottom red box is your 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Colors crossed out, should not be used.</a:t>
            </a:r>
            <a:endParaRPr lang="da-DK"/>
          </a:p>
          <a:p>
            <a:pPr eaLnBrk="1" hangingPunct="1">
              <a:spcAft>
                <a:spcPts val="600"/>
              </a:spcAft>
              <a:defRPr/>
            </a:pPr>
            <a:endParaRPr lang="da-DK" altLang="da-DK" sz="1200" b="1"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grpSp>
        <p:nvGrpSpPr>
          <p:cNvPr id="6" name="Group 5">
            <a:extLst>
              <a:ext uri="{FF2B5EF4-FFF2-40B4-BE49-F238E27FC236}">
                <a16:creationId xmlns:a16="http://schemas.microsoft.com/office/drawing/2014/main" id="{507BB923-1BF7-3D22-0E6A-2DDCAE019103}"/>
              </a:ext>
            </a:extLst>
          </p:cNvPr>
          <p:cNvGrpSpPr/>
          <p:nvPr userDrawn="1"/>
        </p:nvGrpSpPr>
        <p:grpSpPr>
          <a:xfrm>
            <a:off x="10040471" y="3593991"/>
            <a:ext cx="1193797" cy="2559695"/>
            <a:chOff x="9637263" y="2987311"/>
            <a:chExt cx="1678978" cy="3600000"/>
          </a:xfrm>
        </p:grpSpPr>
        <p:pic>
          <p:nvPicPr>
            <p:cNvPr id="4" name="Picture 3">
              <a:extLst>
                <a:ext uri="{FF2B5EF4-FFF2-40B4-BE49-F238E27FC236}">
                  <a16:creationId xmlns:a16="http://schemas.microsoft.com/office/drawing/2014/main" id="{D2790C76-78F5-5FF0-E568-8DAF66853873}"/>
                </a:ext>
              </a:extLst>
            </p:cNvPr>
            <p:cNvPicPr>
              <a:picLocks noChangeAspect="1"/>
            </p:cNvPicPr>
            <p:nvPr userDrawn="1"/>
          </p:nvPicPr>
          <p:blipFill>
            <a:blip r:embed="rId3"/>
            <a:stretch>
              <a:fillRect/>
            </a:stretch>
          </p:blipFill>
          <p:spPr>
            <a:xfrm>
              <a:off x="9659098" y="2987311"/>
              <a:ext cx="1657143" cy="3600000"/>
            </a:xfrm>
            <a:prstGeom prst="rect">
              <a:avLst/>
            </a:prstGeom>
          </p:spPr>
        </p:pic>
        <p:cxnSp>
          <p:nvCxnSpPr>
            <p:cNvPr id="5" name="Straight Connector 4">
              <a:extLst>
                <a:ext uri="{FF2B5EF4-FFF2-40B4-BE49-F238E27FC236}">
                  <a16:creationId xmlns:a16="http://schemas.microsoft.com/office/drawing/2014/main" id="{0A83530E-BCDC-416D-8E54-8E146F31B310}"/>
                </a:ext>
              </a:extLst>
            </p:cNvPr>
            <p:cNvCxnSpPr>
              <a:cxnSpLocks/>
            </p:cNvCxnSpPr>
            <p:nvPr userDrawn="1"/>
          </p:nvCxnSpPr>
          <p:spPr>
            <a:xfrm>
              <a:off x="9648752" y="3536900"/>
              <a:ext cx="1657143"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B2439B8-BD23-4BFA-8CD3-DFA07AB6F1B9}"/>
                </a:ext>
              </a:extLst>
            </p:cNvPr>
            <p:cNvCxnSpPr>
              <a:cxnSpLocks/>
            </p:cNvCxnSpPr>
            <p:nvPr userDrawn="1"/>
          </p:nvCxnSpPr>
          <p:spPr>
            <a:xfrm flipH="1">
              <a:off x="9648752" y="3536900"/>
              <a:ext cx="1656000"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7FCDCB5-3FAA-4777-8EBC-F5433D7E5691}"/>
                </a:ext>
              </a:extLst>
            </p:cNvPr>
            <p:cNvCxnSpPr>
              <a:cxnSpLocks/>
            </p:cNvCxnSpPr>
            <p:nvPr userDrawn="1"/>
          </p:nvCxnSpPr>
          <p:spPr>
            <a:xfrm>
              <a:off x="9637263"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0B72C76-E99B-4BD0-98A5-7BAC57D05EE2}"/>
                </a:ext>
              </a:extLst>
            </p:cNvPr>
            <p:cNvCxnSpPr>
              <a:cxnSpLocks/>
            </p:cNvCxnSpPr>
            <p:nvPr userDrawn="1"/>
          </p:nvCxnSpPr>
          <p:spPr>
            <a:xfrm flipH="1">
              <a:off x="9648752"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777EFE-5F8B-4508-803F-DEF8835CA9D2}"/>
                </a:ext>
              </a:extLst>
            </p:cNvPr>
            <p:cNvSpPr/>
            <p:nvPr userDrawn="1"/>
          </p:nvSpPr>
          <p:spPr>
            <a:xfrm>
              <a:off x="10321875" y="3260264"/>
              <a:ext cx="971388" cy="203776"/>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sp>
          <p:nvSpPr>
            <p:cNvPr id="69" name="Rectangle 68">
              <a:extLst>
                <a:ext uri="{FF2B5EF4-FFF2-40B4-BE49-F238E27FC236}">
                  <a16:creationId xmlns:a16="http://schemas.microsoft.com/office/drawing/2014/main" id="{7A93AE4C-61C8-4831-8826-940BE141E9BF}"/>
                </a:ext>
              </a:extLst>
            </p:cNvPr>
            <p:cNvSpPr/>
            <p:nvPr userDrawn="1"/>
          </p:nvSpPr>
          <p:spPr>
            <a:xfrm>
              <a:off x="9648752" y="4565498"/>
              <a:ext cx="1644511" cy="842970"/>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grpSp>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16.12.2024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Picture 2">
            <a:extLst>
              <a:ext uri="{FF2B5EF4-FFF2-40B4-BE49-F238E27FC236}">
                <a16:creationId xmlns:a16="http://schemas.microsoft.com/office/drawing/2014/main" id="{13E4027C-5B38-0F99-3EAD-E431B1C9258B}"/>
              </a:ext>
            </a:extLst>
          </p:cNvPr>
          <p:cNvPicPr>
            <a:picLocks noChangeAspect="1"/>
          </p:cNvPicPr>
          <p:nvPr userDrawn="1"/>
        </p:nvPicPr>
        <p:blipFill>
          <a:blip r:embed="rId4"/>
          <a:stretch>
            <a:fillRect/>
          </a:stretch>
        </p:blipFill>
        <p:spPr>
          <a:xfrm>
            <a:off x="449263" y="4928154"/>
            <a:ext cx="2338761" cy="856054"/>
          </a:xfrm>
          <a:prstGeom prst="rect">
            <a:avLst/>
          </a:prstGeom>
        </p:spPr>
      </p:pic>
    </p:spTree>
    <p:extLst>
      <p:ext uri="{BB962C8B-B14F-4D97-AF65-F5344CB8AC3E}">
        <p14:creationId xmlns:p14="http://schemas.microsoft.com/office/powerpoint/2010/main" val="23040376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bwMode="white">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5" name="Do not use"/>
          <p:cNvSpPr txBox="1"/>
          <p:nvPr userDrawn="1"/>
        </p:nvSpPr>
        <p:spPr>
          <a:xfrm>
            <a:off x="430213" y="656823"/>
            <a:ext cx="11356977" cy="2893100"/>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4400" b="0" noProof="0" dirty="0">
                <a:solidFill>
                  <a:schemeClr val="bg1"/>
                </a:solidFill>
              </a:rPr>
              <a:t>If you see any </a:t>
            </a:r>
            <a:r>
              <a:rPr lang="da-DK" sz="4400" b="1" i="1" noProof="0" dirty="0">
                <a:solidFill>
                  <a:schemeClr val="bg1"/>
                </a:solidFill>
              </a:rPr>
              <a:t>layouts after this </a:t>
            </a:r>
            <a:r>
              <a:rPr lang="da-DK" sz="4400" b="0" i="0" noProof="0" dirty="0">
                <a:solidFill>
                  <a:schemeClr val="bg1"/>
                </a:solidFill>
              </a:rPr>
              <a:t>one,</a:t>
            </a:r>
            <a:br>
              <a:rPr lang="en-GB" sz="4400" b="0" i="0" noProof="0" dirty="0">
                <a:solidFill>
                  <a:schemeClr val="bg1"/>
                </a:solidFill>
              </a:rPr>
            </a:br>
            <a:r>
              <a:rPr lang="da-DK" sz="4400" b="0" noProof="0" dirty="0">
                <a:solidFill>
                  <a:schemeClr val="bg1"/>
                </a:solidFill>
              </a:rPr>
              <a:t>do not use them. These layouts </a:t>
            </a:r>
            <a:r>
              <a:rPr lang="da-DK" sz="4400" b="1" i="1" u="none" noProof="0" dirty="0">
                <a:solidFill>
                  <a:schemeClr val="bg1"/>
                </a:solidFill>
              </a:rPr>
              <a:t>are not </a:t>
            </a:r>
            <a:r>
              <a:rPr lang="da-DK" sz="4400" b="0" noProof="0" dirty="0">
                <a:solidFill>
                  <a:schemeClr val="bg1"/>
                </a:solidFill>
              </a:rPr>
              <a:t>part of our corporate template.</a:t>
            </a:r>
            <a:br>
              <a:rPr lang="en-GB" sz="2800" b="0" noProof="0" dirty="0">
                <a:solidFill>
                  <a:schemeClr val="bg1"/>
                </a:solidFill>
              </a:rPr>
            </a:br>
            <a:br>
              <a:rPr lang="en-GB" sz="2800" b="0" noProof="0" dirty="0">
                <a:solidFill>
                  <a:schemeClr val="bg1"/>
                </a:solidFill>
              </a:rPr>
            </a:br>
            <a:endParaRPr lang="da-DK" sz="2800" b="0" noProof="0" dirty="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bwMode="black">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bwMode="black">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bwMode="black">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2215991"/>
          </a:xfrm>
          <a:prstGeom prst="rect">
            <a:avLst/>
          </a:prstGeom>
        </p:spPr>
        <p:txBody>
          <a:bodyPr wrap="square">
            <a:spAutoFit/>
          </a:bodyPr>
          <a:lstStyle/>
          <a:p>
            <a:pPr algn="ctr"/>
            <a:r>
              <a:rPr lang="da-DK" sz="13800" b="1" i="1" noProof="0" dirty="0">
                <a:solidFill>
                  <a:schemeClr val="bg1"/>
                </a:solidFill>
              </a:rPr>
              <a:t>Do not use </a:t>
            </a:r>
            <a:endParaRPr lang="da-DK" sz="2400" b="1" i="1" dirty="0"/>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969496"/>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Due to PowerPoint’s standard Copy/Paste functionality extra undesirable layouts can appear.</a:t>
            </a:r>
            <a:endParaRPr lang="da-DK"/>
          </a:p>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Also notice: Layouts after this might contain potential confidential information.</a:t>
            </a:r>
            <a:br>
              <a:rPr lang="en-GB" sz="1800" b="0" noProof="0" dirty="0">
                <a:solidFill>
                  <a:schemeClr val="bg1"/>
                </a:solidFill>
              </a:rPr>
            </a:br>
            <a:endParaRPr lang="da-DK" sz="1800" b="0" noProof="0" dirty="0">
              <a:solidFill>
                <a:schemeClr val="bg1"/>
              </a:solidFill>
            </a:endParaRPr>
          </a:p>
        </p:txBody>
      </p:sp>
      <p:sp>
        <p:nvSpPr>
          <p:cNvPr id="9" name="Date Placeholder 2" hidden="1">
            <a:extLst>
              <a:ext uri="{FF2B5EF4-FFF2-40B4-BE49-F238E27FC236}">
                <a16:creationId xmlns:a16="http://schemas.microsoft.com/office/drawing/2014/main" id="{B12B154D-76F1-409D-A798-AA5203EE7F44}"/>
              </a:ext>
            </a:extLst>
          </p:cNvPr>
          <p:cNvSpPr>
            <a:spLocks noGrp="1"/>
          </p:cNvSpPr>
          <p:nvPr>
            <p:ph type="dt" sz="half" idx="10"/>
          </p:nvPr>
        </p:nvSpPr>
        <p:spPr>
          <a:xfrm>
            <a:off x="0" y="6912000"/>
            <a:ext cx="0" cy="0"/>
          </a:xfrm>
          <a:prstGeom prst="rect">
            <a:avLst/>
          </a:prstGeom>
        </p:spPr>
        <p:txBody>
          <a:bodyPr/>
          <a:lstStyle>
            <a:lvl1pPr>
              <a:defRPr>
                <a:noFill/>
              </a:defRPr>
            </a:lvl1pPr>
          </a:lstStyle>
          <a:p>
            <a:fld id="{6948963E-FD6F-456E-AE9C-27B9BD5C6383}" type="datetime3">
              <a:rPr lang="da-DK" smtClean="0"/>
              <a:t>16.12.2024</a:t>
            </a:fld>
            <a:endParaRPr lang="da-DK" dirty="0"/>
          </a:p>
        </p:txBody>
      </p:sp>
      <p:sp>
        <p:nvSpPr>
          <p:cNvPr id="10" name="Footer Placeholder 3" hidden="1">
            <a:extLst>
              <a:ext uri="{FF2B5EF4-FFF2-40B4-BE49-F238E27FC236}">
                <a16:creationId xmlns:a16="http://schemas.microsoft.com/office/drawing/2014/main" id="{7D212C3A-1726-4BC5-8AF1-72D08F6358E7}"/>
              </a:ext>
            </a:extLst>
          </p:cNvPr>
          <p:cNvSpPr>
            <a:spLocks noGrp="1"/>
          </p:cNvSpPr>
          <p:nvPr>
            <p:ph type="ftr" sz="quarter" idx="11"/>
          </p:nvPr>
        </p:nvSpPr>
        <p:spPr>
          <a:xfrm>
            <a:off x="0" y="6912000"/>
            <a:ext cx="0" cy="0"/>
          </a:xfrm>
          <a:prstGeom prst="rect">
            <a:avLst/>
          </a:prstGeom>
        </p:spPr>
        <p:txBody>
          <a:bodyPr/>
          <a:lstStyle>
            <a:lvl1pPr>
              <a:defRPr>
                <a:noFill/>
              </a:defRPr>
            </a:lvl1pPr>
          </a:lstStyle>
          <a:p>
            <a:r>
              <a:rPr lang="da-DK" dirty="0"/>
              <a:t>Gjensidige Forsikring Group</a:t>
            </a:r>
            <a:endParaRPr lang="da-DK"/>
          </a:p>
        </p:txBody>
      </p:sp>
      <p:sp>
        <p:nvSpPr>
          <p:cNvPr id="11" name="Slide Number Placeholder 4" hidden="1">
            <a:extLst>
              <a:ext uri="{FF2B5EF4-FFF2-40B4-BE49-F238E27FC236}">
                <a16:creationId xmlns:a16="http://schemas.microsoft.com/office/drawing/2014/main" id="{989D5CFC-5012-4F36-B4E7-CE36F67CD235}"/>
              </a:ext>
            </a:extLst>
          </p:cNvPr>
          <p:cNvSpPr>
            <a:spLocks noGrp="1"/>
          </p:cNvSpPr>
          <p:nvPr>
            <p:ph type="sldNum" sz="quarter" idx="12"/>
          </p:nvPr>
        </p:nvSpPr>
        <p:spPr>
          <a:xfrm flipV="1">
            <a:off x="0" y="6912000"/>
            <a:ext cx="0" cy="0"/>
          </a:xfrm>
          <a:prstGeom prst="rect">
            <a:avLst/>
          </a:prstGeom>
        </p:spPr>
        <p:txBody>
          <a:bodyPr/>
          <a:lstStyle>
            <a:lvl1pPr>
              <a:defRPr>
                <a:noFill/>
              </a:defRPr>
            </a:lvl1p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653146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A">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3217166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dirty="0"/>
          </a:p>
          <a:p>
            <a:pPr lvl="1"/>
            <a:r>
              <a:rPr lang="da-DK" noProof="0" dirty="0"/>
              <a:t>Second level</a:t>
            </a:r>
            <a:endParaRPr lang="da-DK" dirty="0"/>
          </a:p>
          <a:p>
            <a:pPr lvl="2"/>
            <a:r>
              <a:rPr lang="da-DK" noProof="0" dirty="0"/>
              <a:t>Third level</a:t>
            </a:r>
            <a:endParaRPr lang="da-DK" dirty="0"/>
          </a:p>
          <a:p>
            <a:pPr lvl="3"/>
            <a:r>
              <a:rPr lang="da-DK" noProof="0" dirty="0"/>
              <a:t>Fourth level</a:t>
            </a:r>
            <a:endParaRPr lang="da-DK" dirty="0"/>
          </a:p>
          <a:p>
            <a:pPr lvl="4"/>
            <a:r>
              <a:rPr lang="da-DK" noProof="0" dirty="0"/>
              <a:t>Fifth level</a:t>
            </a:r>
            <a:endParaRPr lang="da-DK" dirty="0"/>
          </a:p>
          <a:p>
            <a:pPr lvl="5"/>
            <a:endParaRPr lang="da-DK" dirty="0"/>
          </a:p>
        </p:txBody>
      </p:sp>
    </p:spTree>
    <p:extLst>
      <p:ext uri="{BB962C8B-B14F-4D97-AF65-F5344CB8AC3E}">
        <p14:creationId xmlns:p14="http://schemas.microsoft.com/office/powerpoint/2010/main" val="1343604072"/>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a:t>Click to add text                                                                                                                                                                                      Enter &amp; TAB to view next text style                                                                                                                                           SHIFT+TAB to view previous text style</a:t>
            </a:r>
            <a:endParaRPr lang="da-DK"/>
          </a:p>
          <a:p>
            <a:pPr lvl="1"/>
            <a:r>
              <a:rPr lang="da-DK" noProof="0"/>
              <a:t>Second level</a:t>
            </a:r>
            <a:endParaRPr lang="da-DK"/>
          </a:p>
          <a:p>
            <a:pPr lvl="2"/>
            <a:r>
              <a:rPr lang="da-DK" noProof="0"/>
              <a:t>Third level</a:t>
            </a:r>
            <a:endParaRPr lang="da-DK"/>
          </a:p>
          <a:p>
            <a:pPr lvl="3"/>
            <a:r>
              <a:rPr lang="da-DK" noProof="0"/>
              <a:t>Fourth level</a:t>
            </a:r>
            <a:endParaRPr lang="da-DK"/>
          </a:p>
          <a:p>
            <a:pPr lvl="4"/>
            <a:r>
              <a:rPr lang="da-DK" noProof="0"/>
              <a:t>Fifth level</a:t>
            </a:r>
            <a:endParaRPr lang="da-DK"/>
          </a:p>
          <a:p>
            <a:pPr lvl="5"/>
            <a:r>
              <a:rPr lang="da-DK" noProof="0"/>
              <a:t>6</a:t>
            </a:r>
            <a:endParaRPr lang="da-DK"/>
          </a:p>
          <a:p>
            <a:pPr lvl="6"/>
            <a:r>
              <a:rPr lang="da-DK" noProof="0"/>
              <a:t>7</a:t>
            </a:r>
            <a:endParaRPr lang="da-DK"/>
          </a:p>
          <a:p>
            <a:pPr lvl="7"/>
            <a:r>
              <a:rPr lang="da-DK" noProof="0"/>
              <a:t>8</a:t>
            </a:r>
            <a:endParaRPr lang="da-DK"/>
          </a:p>
          <a:p>
            <a:pPr lvl="8"/>
            <a:r>
              <a:rPr lang="da-DK" noProof="0"/>
              <a:t>9</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a:t>Gjensidige Forsikring Group</a:t>
            </a:r>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a:p>
        </p:txBody>
      </p:sp>
    </p:spTree>
    <p:extLst>
      <p:ext uri="{BB962C8B-B14F-4D97-AF65-F5344CB8AC3E}">
        <p14:creationId xmlns:p14="http://schemas.microsoft.com/office/powerpoint/2010/main" val="3988375469"/>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image" Target="../media/image1.emf"/><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image" Target="../media/image3.svg"/><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1E8AB9BA-A62C-FB84-5536-08E47154CC46}"/>
              </a:ext>
            </a:extLst>
          </p:cNvPr>
          <p:cNvGraphicFramePr>
            <a:graphicFrameLocks noChangeAspect="1"/>
          </p:cNvGraphicFramePr>
          <p:nvPr userDrawn="1">
            <p:custDataLst>
              <p:tags r:id="rId93"/>
            </p:custDataLst>
            <p:extLst>
              <p:ext uri="{D42A27DB-BD31-4B8C-83A1-F6EECF244321}">
                <p14:modId xmlns:p14="http://schemas.microsoft.com/office/powerpoint/2010/main" val="21216053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4" imgW="338" imgH="338" progId="TCLayout.ActiveDocument.1">
                  <p:embed/>
                </p:oleObj>
              </mc:Choice>
              <mc:Fallback>
                <p:oleObj name="think-cell Slide" r:id="rId94" imgW="338" imgH="338" progId="TCLayout.ActiveDocument.1">
                  <p:embed/>
                  <p:pic>
                    <p:nvPicPr>
                      <p:cNvPr id="10" name="think-cell data - do not delete" hidden="1">
                        <a:extLst>
                          <a:ext uri="{FF2B5EF4-FFF2-40B4-BE49-F238E27FC236}">
                            <a16:creationId xmlns:a16="http://schemas.microsoft.com/office/drawing/2014/main" id="{1E8AB9BA-A62C-FB84-5536-08E47154CC46}"/>
                          </a:ext>
                        </a:extLst>
                      </p:cNvPr>
                      <p:cNvPicPr/>
                      <p:nvPr/>
                    </p:nvPicPr>
                    <p:blipFill>
                      <a:blip r:embed="rId95"/>
                      <a:stretch>
                        <a:fillRect/>
                      </a:stretch>
                    </p:blipFill>
                    <p:spPr>
                      <a:xfrm>
                        <a:off x="1588" y="1588"/>
                        <a:ext cx="1588" cy="1588"/>
                      </a:xfrm>
                      <a:prstGeom prst="rect">
                        <a:avLst/>
                      </a:prstGeom>
                    </p:spPr>
                  </p:pic>
                </p:oleObj>
              </mc:Fallback>
            </mc:AlternateContent>
          </a:graphicData>
        </a:graphic>
      </p:graphicFrame>
      <p:sp>
        <p:nvSpPr>
          <p:cNvPr id="2" name="Date Placeholder 1" hidden="1">
            <a:extLst>
              <a:ext uri="{FF2B5EF4-FFF2-40B4-BE49-F238E27FC236}">
                <a16:creationId xmlns:a16="http://schemas.microsoft.com/office/drawing/2014/main" id="{0643F1B6-0743-4D14-8B95-B030120DE5D1}"/>
              </a:ext>
            </a:extLst>
          </p:cNvPr>
          <p:cNvSpPr>
            <a:spLocks noGrp="1"/>
          </p:cNvSpPr>
          <p:nvPr>
            <p:ph type="dt" sz="half" idx="2"/>
          </p:nvPr>
        </p:nvSpPr>
        <p:spPr>
          <a:xfrm>
            <a:off x="0" y="6858000"/>
            <a:ext cx="0" cy="0"/>
          </a:xfrm>
          <a:prstGeom prst="rect">
            <a:avLst/>
          </a:prstGeom>
        </p:spPr>
        <p:txBody>
          <a:bodyPr vert="horz" lIns="0" tIns="0" rIns="0" bIns="0" rtlCol="0" anchor="ctr"/>
          <a:lstStyle>
            <a:lvl1pPr algn="r">
              <a:defRPr sz="100">
                <a:noFill/>
              </a:defRPr>
            </a:lvl1pPr>
          </a:lstStyle>
          <a:p>
            <a:fld id="{422FD456-FCAF-42A7-83AC-576433D435DC}" type="datetime3">
              <a:rPr lang="da-DK" smtClean="0"/>
              <a:t>16.12.2024</a:t>
            </a:fld>
            <a:endParaRPr lang="da-DK" dirty="0"/>
          </a:p>
        </p:txBody>
      </p:sp>
      <p:pic>
        <p:nvPicPr>
          <p:cNvPr id="4" name="Logo">
            <a:extLst>
              <a:ext uri="{FF2B5EF4-FFF2-40B4-BE49-F238E27FC236}">
                <a16:creationId xmlns:a16="http://schemas.microsoft.com/office/drawing/2014/main" id="{E1FE528D-1E9B-5DCC-D4B9-90BFB4768291}"/>
              </a:ext>
            </a:extLst>
          </p:cNvPr>
          <p:cNvPicPr>
            <a:picLocks noChangeAspect="1"/>
          </p:cNvPicPr>
          <p:nvPr userDrawn="1"/>
        </p:nvPicPr>
        <p:blipFill>
          <a:blip r:embed="rId96">
            <a:extLst>
              <a:ext uri="{28A0092B-C50C-407E-A947-70E740481C1C}">
                <a14:useLocalDpi xmlns:a14="http://schemas.microsoft.com/office/drawing/2010/main" val="0"/>
              </a:ext>
              <a:ext uri="{96DAC541-7B7A-43D3-8B79-37D633B846F1}">
                <asvg:svgBlip xmlns:asvg="http://schemas.microsoft.com/office/drawing/2016/SVG/main" r:embed="rId97"/>
              </a:ext>
            </a:extLst>
          </a:blip>
          <a:srcRect/>
          <a:stretch/>
        </p:blipFill>
        <p:spPr>
          <a:xfrm>
            <a:off x="11245816" y="371478"/>
            <a:ext cx="510924" cy="507204"/>
          </a:xfrm>
          <a:prstGeom prst="rect">
            <a:avLst/>
          </a:prstGeom>
        </p:spPr>
      </p:pic>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450000" y="622800"/>
            <a:ext cx="10184400" cy="982800"/>
          </a:xfrm>
          <a:prstGeom prst="rect">
            <a:avLst/>
          </a:prstGeom>
        </p:spPr>
        <p:txBody>
          <a:bodyPr vert="horz" lIns="0" tIns="0" rIns="0" bIns="0" rtlCol="0" anchor="b" anchorCtr="0">
            <a:noAutofit/>
          </a:bodyPr>
          <a:lstStyle/>
          <a:p>
            <a:r>
              <a:rPr lang="da-DK" dirty="0"/>
              <a:t>Click to add title maximum two lines</a:t>
            </a:r>
            <a:endParaRPr lang="da-DK"/>
          </a:p>
        </p:txBody>
      </p:sp>
      <p:sp>
        <p:nvSpPr>
          <p:cNvPr id="3" name="Text Placeholder 2"/>
          <p:cNvSpPr>
            <a:spLocks noGrp="1"/>
          </p:cNvSpPr>
          <p:nvPr>
            <p:ph type="body" idx="1"/>
          </p:nvPr>
        </p:nvSpPr>
        <p:spPr>
          <a:xfrm>
            <a:off x="450000" y="1951038"/>
            <a:ext cx="10792800" cy="3888162"/>
          </a:xfrm>
          <a:prstGeom prst="rect">
            <a:avLst/>
          </a:prstGeom>
        </p:spPr>
        <p:txBody>
          <a:bodyPr vert="horz" lIns="0" tIns="0" rIns="0" bIns="0" rtlCol="0">
            <a:noAutofit/>
          </a:bodyPr>
          <a:lstStyle/>
          <a:p>
            <a:pPr lvl="0"/>
            <a:r>
              <a:rPr lang="da-DK" noProof="0" dirty="0"/>
              <a:t>Level 1</a:t>
            </a:r>
            <a:endParaRPr lang="da-DK"/>
          </a:p>
          <a:p>
            <a:pPr lvl="1"/>
            <a:r>
              <a:rPr lang="da-DK" noProof="0" dirty="0"/>
              <a:t>Level 2</a:t>
            </a:r>
            <a:endParaRPr lang="da-DK"/>
          </a:p>
          <a:p>
            <a:pPr lvl="2"/>
            <a:r>
              <a:rPr lang="da-DK" noProof="0" dirty="0"/>
              <a:t>Level 3</a:t>
            </a:r>
            <a:endParaRPr lang="da-DK"/>
          </a:p>
          <a:p>
            <a:pPr lvl="3"/>
            <a:r>
              <a:rPr lang="da-DK" noProof="0" dirty="0"/>
              <a:t>Level 4, Header</a:t>
            </a:r>
            <a:endParaRPr lang="da-DK"/>
          </a:p>
          <a:p>
            <a:pPr lvl="4"/>
            <a:r>
              <a:rPr lang="da-DK" noProof="0" dirty="0"/>
              <a:t>Level 5, Body</a:t>
            </a:r>
            <a:endParaRPr lang="da-DK"/>
          </a:p>
          <a:p>
            <a:pPr lvl="5"/>
            <a:r>
              <a:rPr lang="da-DK" noProof="0" dirty="0"/>
              <a:t>Level 6</a:t>
            </a:r>
            <a:endParaRPr lang="da-DK"/>
          </a:p>
          <a:p>
            <a:pPr lvl="6"/>
            <a:r>
              <a:rPr lang="da-DK" noProof="0" dirty="0"/>
              <a:t>Level 7, Small Header</a:t>
            </a:r>
            <a:endParaRPr lang="da-DK"/>
          </a:p>
          <a:p>
            <a:pPr lvl="7"/>
            <a:r>
              <a:rPr lang="da-DK" noProof="0" dirty="0"/>
              <a:t>Level 8, Small Body</a:t>
            </a:r>
            <a:endParaRPr lang="da-DK"/>
          </a:p>
          <a:p>
            <a:pPr lvl="8"/>
            <a:r>
              <a:rPr lang="da-DK" noProof="0" dirty="0"/>
              <a:t>Level 9, Infographic</a:t>
            </a:r>
            <a:endParaRPr lang="da-DK"/>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8809200" y="6188400"/>
            <a:ext cx="2055600" cy="309600"/>
          </a:xfrm>
          <a:prstGeom prst="rect">
            <a:avLst/>
          </a:prstGeom>
        </p:spPr>
        <p:txBody>
          <a:bodyPr vert="horz" lIns="0" tIns="0" rIns="0" bIns="0" rtlCol="0" anchor="b" anchorCtr="0"/>
          <a:lstStyle>
            <a:lvl1pPr algn="r">
              <a:defRPr sz="700">
                <a:solidFill>
                  <a:srgbClr val="090C33"/>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10965600" y="6188400"/>
            <a:ext cx="277200" cy="309600"/>
          </a:xfrm>
          <a:prstGeom prst="rect">
            <a:avLst/>
          </a:prstGeom>
        </p:spPr>
        <p:txBody>
          <a:bodyPr vert="horz" lIns="0" tIns="0" rIns="0" bIns="0" rtlCol="0" anchor="b" anchorCtr="0"/>
          <a:lstStyle>
            <a:lvl1pPr algn="r">
              <a:defRPr sz="700">
                <a:solidFill>
                  <a:srgbClr val="090C33"/>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8" r:id="rId9"/>
    <p:sldLayoutId id="2147483869" r:id="rId10"/>
    <p:sldLayoutId id="2147483870" r:id="rId11"/>
    <p:sldLayoutId id="2147483871" r:id="rId12"/>
    <p:sldLayoutId id="2147483872" r:id="rId13"/>
    <p:sldLayoutId id="2147483906" r:id="rId14"/>
    <p:sldLayoutId id="2147483732" r:id="rId15"/>
    <p:sldLayoutId id="2147483822" r:id="rId16"/>
    <p:sldLayoutId id="2147483824" r:id="rId17"/>
    <p:sldLayoutId id="2147483823" r:id="rId18"/>
    <p:sldLayoutId id="2147483826" r:id="rId19"/>
    <p:sldLayoutId id="2147483825" r:id="rId20"/>
    <p:sldLayoutId id="2147483903" r:id="rId21"/>
    <p:sldLayoutId id="2147483827" r:id="rId22"/>
    <p:sldLayoutId id="2147483828" r:id="rId23"/>
    <p:sldLayoutId id="2147483829" r:id="rId24"/>
    <p:sldLayoutId id="2147483831" r:id="rId25"/>
    <p:sldLayoutId id="2147483833" r:id="rId26"/>
    <p:sldLayoutId id="2147483832" r:id="rId27"/>
    <p:sldLayoutId id="2147483835" r:id="rId28"/>
    <p:sldLayoutId id="2147483836" r:id="rId29"/>
    <p:sldLayoutId id="2147483780" r:id="rId30"/>
    <p:sldLayoutId id="2147483781" r:id="rId31"/>
    <p:sldLayoutId id="2147483837" r:id="rId32"/>
    <p:sldLayoutId id="2147483838" r:id="rId33"/>
    <p:sldLayoutId id="2147483839" r:id="rId34"/>
    <p:sldLayoutId id="2147483840" r:id="rId35"/>
    <p:sldLayoutId id="2147483841" r:id="rId36"/>
    <p:sldLayoutId id="2147483842" r:id="rId37"/>
    <p:sldLayoutId id="2147483844" r:id="rId38"/>
    <p:sldLayoutId id="2147483843" r:id="rId39"/>
    <p:sldLayoutId id="2147483790" r:id="rId40"/>
    <p:sldLayoutId id="2147483845" r:id="rId41"/>
    <p:sldLayoutId id="2147483789" r:id="rId42"/>
    <p:sldLayoutId id="2147483792" r:id="rId43"/>
    <p:sldLayoutId id="2147483846" r:id="rId44"/>
    <p:sldLayoutId id="2147483791" r:id="rId45"/>
    <p:sldLayoutId id="2147483793" r:id="rId46"/>
    <p:sldLayoutId id="2147483847" r:id="rId47"/>
    <p:sldLayoutId id="2147483794" r:id="rId48"/>
    <p:sldLayoutId id="2147483849" r:id="rId49"/>
    <p:sldLayoutId id="2147483795" r:id="rId50"/>
    <p:sldLayoutId id="2147483850" r:id="rId51"/>
    <p:sldLayoutId id="2147483796" r:id="rId52"/>
    <p:sldLayoutId id="2147483797" r:id="rId53"/>
    <p:sldLayoutId id="2147483853" r:id="rId54"/>
    <p:sldLayoutId id="2147483852" r:id="rId55"/>
    <p:sldLayoutId id="2147483851" r:id="rId56"/>
    <p:sldLayoutId id="2147483799" r:id="rId57"/>
    <p:sldLayoutId id="2147483800" r:id="rId58"/>
    <p:sldLayoutId id="2147483801" r:id="rId59"/>
    <p:sldLayoutId id="2147483739" r:id="rId60"/>
    <p:sldLayoutId id="2147483802" r:id="rId61"/>
    <p:sldLayoutId id="2147483881" r:id="rId62"/>
    <p:sldLayoutId id="2147483873" r:id="rId63"/>
    <p:sldLayoutId id="2147483882" r:id="rId64"/>
    <p:sldLayoutId id="2147483883" r:id="rId65"/>
    <p:sldLayoutId id="2147483884" r:id="rId66"/>
    <p:sldLayoutId id="2147483885" r:id="rId67"/>
    <p:sldLayoutId id="2147483886" r:id="rId68"/>
    <p:sldLayoutId id="2147483887" r:id="rId69"/>
    <p:sldLayoutId id="2147483888" r:id="rId70"/>
    <p:sldLayoutId id="2147483889" r:id="rId71"/>
    <p:sldLayoutId id="2147483890" r:id="rId72"/>
    <p:sldLayoutId id="2147483891" r:id="rId73"/>
    <p:sldLayoutId id="2147483892" r:id="rId74"/>
    <p:sldLayoutId id="2147483893" r:id="rId75"/>
    <p:sldLayoutId id="2147483894" r:id="rId76"/>
    <p:sldLayoutId id="2147483895" r:id="rId77"/>
    <p:sldLayoutId id="2147483896" r:id="rId78"/>
    <p:sldLayoutId id="2147483897" r:id="rId79"/>
    <p:sldLayoutId id="2147483899" r:id="rId80"/>
    <p:sldLayoutId id="2147483900" r:id="rId81"/>
    <p:sldLayoutId id="2147483902" r:id="rId82"/>
    <p:sldLayoutId id="2147483743" r:id="rId83"/>
    <p:sldLayoutId id="2147483854" r:id="rId84"/>
    <p:sldLayoutId id="2147483744" r:id="rId85"/>
    <p:sldLayoutId id="2147483898" r:id="rId86"/>
    <p:sldLayoutId id="2147483904" r:id="rId87"/>
    <p:sldLayoutId id="2147483905" r:id="rId88"/>
    <p:sldLayoutId id="2147483751" r:id="rId89"/>
    <p:sldLayoutId id="2147483907" r:id="rId90"/>
    <p:sldLayoutId id="2147483908" r:id="rId91"/>
  </p:sldLayoutIdLst>
  <p:hf hdr="0" dt="0"/>
  <p:txStyles>
    <p:title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p:titleStyle>
    <p:bodyStyle>
      <a:lvl1pPr marL="180000" indent="-180000" algn="l" defTabSz="914400" rtl="0" eaLnBrk="1" latinLnBrk="0" hangingPunct="1">
        <a:lnSpc>
          <a:spcPct val="90000"/>
        </a:lnSpc>
        <a:spcBef>
          <a:spcPts val="1000"/>
        </a:spcBef>
        <a:spcAft>
          <a:spcPts val="0"/>
        </a:spcAft>
        <a:buFont typeface="Arial" panose="020B0604020202020204" pitchFamily="34" charset="0"/>
        <a:buChar char="•"/>
        <a:defRPr sz="1600" kern="1200">
          <a:solidFill>
            <a:srgbClr val="090C33"/>
          </a:solidFill>
          <a:latin typeface="+mn-lt"/>
          <a:ea typeface="+mn-ea"/>
          <a:cs typeface="+mn-cs"/>
        </a:defRPr>
      </a:lvl1pPr>
      <a:lvl2pPr marL="36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2pPr>
      <a:lvl3pPr marL="54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3pPr>
      <a:lvl4pPr marL="0" indent="0" algn="l" defTabSz="914400" rtl="0" eaLnBrk="1" latinLnBrk="0" hangingPunct="1">
        <a:lnSpc>
          <a:spcPct val="90000"/>
        </a:lnSpc>
        <a:spcBef>
          <a:spcPts val="1800"/>
        </a:spcBef>
        <a:spcAft>
          <a:spcPts val="0"/>
        </a:spcAft>
        <a:buFont typeface="Arial" panose="020B0604020202020204" pitchFamily="34" charset="0"/>
        <a:buChar char="​"/>
        <a:defRPr sz="1600" b="1" kern="1200">
          <a:solidFill>
            <a:srgbClr val="090C33"/>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Char char="​"/>
        <a:tabLst/>
        <a:defRPr sz="1600" kern="1200">
          <a:solidFill>
            <a:srgbClr val="090C33"/>
          </a:solidFill>
          <a:latin typeface="+mn-lt"/>
          <a:ea typeface="+mn-ea"/>
          <a:cs typeface="+mn-cs"/>
        </a:defRPr>
      </a:lvl5pPr>
      <a:lvl6pPr marL="180000" indent="-18000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6pPr>
      <a:lvl7pPr marL="0" indent="0" algn="l" defTabSz="914400" rtl="0" eaLnBrk="1" latinLnBrk="0" hangingPunct="1">
        <a:lnSpc>
          <a:spcPct val="90000"/>
        </a:lnSpc>
        <a:spcBef>
          <a:spcPts val="1800"/>
        </a:spcBef>
        <a:spcAft>
          <a:spcPts val="0"/>
        </a:spcAft>
        <a:buFont typeface="Arial" panose="020B0604020202020204" pitchFamily="34" charset="0"/>
        <a:buChar char="​"/>
        <a:defRPr sz="1200" b="1" kern="1200" baseline="0">
          <a:solidFill>
            <a:srgbClr val="090C33"/>
          </a:solidFill>
          <a:latin typeface="+mn-lt"/>
          <a:ea typeface="+mn-ea"/>
          <a:cs typeface="+mn-cs"/>
        </a:defRPr>
      </a:lvl7pPr>
      <a:lvl8pPr marL="0" indent="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8pPr>
      <a:lvl9pPr marL="0" indent="0" algn="l" defTabSz="914400" rtl="0" eaLnBrk="1" latinLnBrk="0" hangingPunct="1">
        <a:lnSpc>
          <a:spcPct val="90000"/>
        </a:lnSpc>
        <a:spcBef>
          <a:spcPts val="1200"/>
        </a:spcBef>
        <a:spcAft>
          <a:spcPts val="0"/>
        </a:spcAft>
        <a:buFont typeface="Arial" panose="020B0604020202020204" pitchFamily="34" charset="0"/>
        <a:buChar char="​"/>
        <a:defRPr sz="6600" kern="1200" baseline="0">
          <a:solidFill>
            <a:srgbClr val="090C33"/>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3" userDrawn="1">
          <p15:clr>
            <a:srgbClr val="A4A3A4"/>
          </p15:clr>
        </p15:guide>
        <p15:guide id="3" orient="horz" pos="229" userDrawn="1">
          <p15:clr>
            <a:srgbClr val="A4A3A4"/>
          </p15:clr>
        </p15:guide>
        <p15:guide id="5" orient="horz" pos="392" userDrawn="1">
          <p15:clr>
            <a:srgbClr val="A4A3A4"/>
          </p15:clr>
        </p15:guide>
        <p15:guide id="7" pos="7082" userDrawn="1">
          <p15:clr>
            <a:srgbClr val="A4A3A4"/>
          </p15:clr>
        </p15:guide>
        <p15:guide id="9" orient="horz" pos="3678" userDrawn="1">
          <p15:clr>
            <a:srgbClr val="A4A3A4"/>
          </p15:clr>
        </p15:guide>
        <p15:guide id="11" orient="horz" pos="3898" userDrawn="1">
          <p15:clr>
            <a:srgbClr val="A4A3A4"/>
          </p15:clr>
        </p15:guide>
        <p15:guide id="12" orient="horz" pos="4097"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60.xml"/><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59.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9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45.jpeg"/><Relationship Id="rId5" Type="http://schemas.openxmlformats.org/officeDocument/2006/relationships/image" Target="../media/image44.emf"/><Relationship Id="rId4"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91.xml"/></Relationships>
</file>

<file path=ppt/slides/_rels/slide14.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svg"/><Relationship Id="rId18" Type="http://schemas.openxmlformats.org/officeDocument/2006/relationships/image" Target="../media/image60.png"/><Relationship Id="rId3" Type="http://schemas.openxmlformats.org/officeDocument/2006/relationships/notesSlide" Target="../notesSlides/notesSlide9.xml"/><Relationship Id="rId21" Type="http://schemas.openxmlformats.org/officeDocument/2006/relationships/image" Target="../media/image63.svg"/><Relationship Id="rId7" Type="http://schemas.openxmlformats.org/officeDocument/2006/relationships/image" Target="../media/image49.svg"/><Relationship Id="rId12" Type="http://schemas.openxmlformats.org/officeDocument/2006/relationships/image" Target="../media/image54.png"/><Relationship Id="rId17" Type="http://schemas.openxmlformats.org/officeDocument/2006/relationships/image" Target="../media/image59.svg"/><Relationship Id="rId2" Type="http://schemas.openxmlformats.org/officeDocument/2006/relationships/slideLayout" Target="../slideLayouts/slideLayout20.xml"/><Relationship Id="rId16" Type="http://schemas.openxmlformats.org/officeDocument/2006/relationships/image" Target="../media/image58.png"/><Relationship Id="rId20" Type="http://schemas.openxmlformats.org/officeDocument/2006/relationships/image" Target="../media/image62.png"/><Relationship Id="rId1" Type="http://schemas.openxmlformats.org/officeDocument/2006/relationships/tags" Target="../tags/tag10.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emf"/><Relationship Id="rId15" Type="http://schemas.openxmlformats.org/officeDocument/2006/relationships/image" Target="../media/image57.svg"/><Relationship Id="rId23" Type="http://schemas.openxmlformats.org/officeDocument/2006/relationships/image" Target="../media/image65.svg"/><Relationship Id="rId10" Type="http://schemas.openxmlformats.org/officeDocument/2006/relationships/image" Target="../media/image52.png"/><Relationship Id="rId19" Type="http://schemas.openxmlformats.org/officeDocument/2006/relationships/image" Target="../media/image61.svg"/><Relationship Id="rId4" Type="http://schemas.openxmlformats.org/officeDocument/2006/relationships/oleObject" Target="../embeddings/oleObject4.bin"/><Relationship Id="rId9" Type="http://schemas.openxmlformats.org/officeDocument/2006/relationships/image" Target="../media/image51.svg"/><Relationship Id="rId14" Type="http://schemas.openxmlformats.org/officeDocument/2006/relationships/image" Target="../media/image56.png"/><Relationship Id="rId22" Type="http://schemas.openxmlformats.org/officeDocument/2006/relationships/image" Target="../media/image64.png"/></Relationships>
</file>

<file path=ppt/slides/_rels/slide15.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67.png"/><Relationship Id="rId2" Type="http://schemas.openxmlformats.org/officeDocument/2006/relationships/customXml" Target="../../customXml/item9.xml"/><Relationship Id="rId1" Type="http://schemas.openxmlformats.org/officeDocument/2006/relationships/customXml" Target="../../customXml/item8.xml"/><Relationship Id="rId6" Type="http://schemas.openxmlformats.org/officeDocument/2006/relationships/image" Target="../media/image66.emf"/><Relationship Id="rId5" Type="http://schemas.openxmlformats.org/officeDocument/2006/relationships/oleObject" Target="../embeddings/oleObject5.bin"/><Relationship Id="rId4"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68.jpe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66.emf"/><Relationship Id="rId5" Type="http://schemas.openxmlformats.org/officeDocument/2006/relationships/oleObject" Target="../embeddings/oleObject6.bin"/><Relationship Id="rId4"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90.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18.xml.rels><?xml version="1.0" encoding="UTF-8" standalone="yes"?>
<Relationships xmlns="http://schemas.openxmlformats.org/package/2006/relationships"><Relationship Id="rId8" Type="http://schemas.openxmlformats.org/officeDocument/2006/relationships/hyperlink" Target="https://www.gjensidige.dk/kundefordele/online-apotek" TargetMode="External"/><Relationship Id="rId3" Type="http://schemas.openxmlformats.org/officeDocument/2006/relationships/tags" Target="../tags/tag14.xml"/><Relationship Id="rId7" Type="http://schemas.openxmlformats.org/officeDocument/2006/relationships/hyperlink" Target="http://www.apopro.dk/partner/gjensidige" TargetMode="External"/><Relationship Id="rId2" Type="http://schemas.openxmlformats.org/officeDocument/2006/relationships/customXml" Target="../../customXml/item11.xml"/><Relationship Id="rId1" Type="http://schemas.openxmlformats.org/officeDocument/2006/relationships/customXml" Target="../../customXml/item10.xml"/><Relationship Id="rId6" Type="http://schemas.openxmlformats.org/officeDocument/2006/relationships/image" Target="../media/image44.emf"/><Relationship Id="rId5" Type="http://schemas.openxmlformats.org/officeDocument/2006/relationships/oleObject" Target="../embeddings/oleObject7.bin"/><Relationship Id="rId10" Type="http://schemas.openxmlformats.org/officeDocument/2006/relationships/image" Target="../media/image70.png"/><Relationship Id="rId4" Type="http://schemas.openxmlformats.org/officeDocument/2006/relationships/slideLayout" Target="../slideLayouts/slideLayout15.xml"/><Relationship Id="rId9" Type="http://schemas.openxmlformats.org/officeDocument/2006/relationships/image" Target="../media/image69.jpg"/></Relationships>
</file>

<file path=ppt/slides/_rels/slide19.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0.xml"/><Relationship Id="rId1" Type="http://schemas.openxmlformats.org/officeDocument/2006/relationships/tags" Target="../tags/tag3.xml"/><Relationship Id="rId6" Type="http://schemas.openxmlformats.org/officeDocument/2006/relationships/image" Target="../media/image30.emf"/><Relationship Id="rId5" Type="http://schemas.openxmlformats.org/officeDocument/2006/relationships/oleObject" Target="../embeddings/oleObject2.bin"/><Relationship Id="rId4" Type="http://schemas.microsoft.com/office/2018/10/relationships/comments" Target="../comments/modernComment_7FFFE3CE_8E58B733.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90.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90.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90.xml"/><Relationship Id="rId4" Type="http://schemas.openxmlformats.org/officeDocument/2006/relationships/image" Target="../media/image38.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0.xml"/><Relationship Id="rId1" Type="http://schemas.openxmlformats.org/officeDocument/2006/relationships/tags" Target="../tags/tag4.xml"/><Relationship Id="rId4" Type="http://schemas.openxmlformats.org/officeDocument/2006/relationships/image" Target="../media/image39.jpeg"/></Relationships>
</file>

<file path=ppt/slides/_rels/slide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11.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1.xml"/><Relationship Id="rId1" Type="http://schemas.openxmlformats.org/officeDocument/2006/relationships/tags" Target="../tags/tag6.xml"/><Relationship Id="rId4" Type="http://schemas.openxmlformats.org/officeDocument/2006/relationships/image" Target="../media/image4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smtClean="0"/>
              <a:pPr>
                <a:spcAft>
                  <a:spcPts val="600"/>
                </a:spcAft>
              </a:pPr>
              <a:t>1</a:t>
            </a:fld>
            <a:endParaRPr lang="da-DK" dirty="0"/>
          </a:p>
        </p:txBody>
      </p:sp>
      <p:sp>
        <p:nvSpPr>
          <p:cNvPr id="5" name="Titel 6">
            <a:extLst>
              <a:ext uri="{FF2B5EF4-FFF2-40B4-BE49-F238E27FC236}">
                <a16:creationId xmlns:a16="http://schemas.microsoft.com/office/drawing/2014/main" id="{56F1E7FD-AFAC-A6E2-4404-090007AB68E9}"/>
              </a:ext>
            </a:extLst>
          </p:cNvPr>
          <p:cNvSpPr txBox="1">
            <a:spLocks/>
          </p:cNvSpPr>
          <p:nvPr/>
        </p:nvSpPr>
        <p:spPr>
          <a:xfrm>
            <a:off x="-672752" y="1772816"/>
            <a:ext cx="11809312" cy="1872208"/>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chemeClr val="tx2"/>
                </a:solidFill>
                <a:latin typeface="+mj-lt"/>
                <a:ea typeface="+mj-ea"/>
                <a:cs typeface="+mj-cs"/>
              </a:defRPr>
            </a:lvl1pPr>
          </a:lstStyle>
          <a:p>
            <a:r>
              <a:rPr lang="da-DK" sz="8000" b="1" dirty="0">
                <a:solidFill>
                  <a:schemeClr val="accent2"/>
                </a:solidFill>
              </a:rPr>
              <a:t>VIRKSOMHEDSNAVN</a:t>
            </a:r>
          </a:p>
        </p:txBody>
      </p:sp>
      <p:sp>
        <p:nvSpPr>
          <p:cNvPr id="7" name="Undertitel 4">
            <a:extLst>
              <a:ext uri="{FF2B5EF4-FFF2-40B4-BE49-F238E27FC236}">
                <a16:creationId xmlns:a16="http://schemas.microsoft.com/office/drawing/2014/main" id="{6237235F-5962-D87D-8CB9-3B1B8CFC181E}"/>
              </a:ext>
            </a:extLst>
          </p:cNvPr>
          <p:cNvSpPr txBox="1">
            <a:spLocks/>
          </p:cNvSpPr>
          <p:nvPr/>
        </p:nvSpPr>
        <p:spPr>
          <a:xfrm>
            <a:off x="1055440" y="3428299"/>
            <a:ext cx="9144000" cy="361992"/>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spcAft>
                <a:spcPts val="0"/>
              </a:spcAft>
              <a:buFont typeface="Arial" panose="020B0604020202020204" pitchFamily="34" charset="0"/>
              <a:buNone/>
              <a:defRPr sz="2000" kern="1200">
                <a:solidFill>
                  <a:schemeClr val="tx2"/>
                </a:solidFill>
                <a:latin typeface="Gjensidige Type" pitchFamily="50" charset="0"/>
                <a:ea typeface="Arial" pitchFamily="34" charset="0"/>
                <a:cs typeface="+mn-cs"/>
              </a:defRPr>
            </a:lvl1pPr>
            <a:lvl2pPr marL="457223" indent="0" algn="ctr" defTabSz="914400" rtl="0" eaLnBrk="1" latinLnBrk="0" hangingPunct="1">
              <a:lnSpc>
                <a:spcPct val="90000"/>
              </a:lnSpc>
              <a:spcBef>
                <a:spcPts val="500"/>
              </a:spcBef>
              <a:spcAft>
                <a:spcPts val="0"/>
              </a:spcAft>
              <a:buFont typeface="Arial" panose="020B0604020202020204" pitchFamily="34" charset="0"/>
              <a:buNone/>
              <a:defRPr sz="2000" kern="1200">
                <a:solidFill>
                  <a:srgbClr val="090C33"/>
                </a:solidFill>
                <a:latin typeface="+mn-lt"/>
                <a:ea typeface="+mn-ea"/>
                <a:cs typeface="+mn-cs"/>
              </a:defRPr>
            </a:lvl2pPr>
            <a:lvl3pPr marL="914446" indent="0" algn="ctr" defTabSz="914400" rtl="0" eaLnBrk="1" latinLnBrk="0" hangingPunct="1">
              <a:lnSpc>
                <a:spcPct val="90000"/>
              </a:lnSpc>
              <a:spcBef>
                <a:spcPts val="500"/>
              </a:spcBef>
              <a:spcAft>
                <a:spcPts val="0"/>
              </a:spcAft>
              <a:buFont typeface="Arial" panose="020B0604020202020204" pitchFamily="34" charset="0"/>
              <a:buNone/>
              <a:defRPr sz="1800" kern="1200">
                <a:solidFill>
                  <a:srgbClr val="090C33"/>
                </a:solidFill>
                <a:latin typeface="+mn-lt"/>
                <a:ea typeface="+mn-ea"/>
                <a:cs typeface="+mn-cs"/>
              </a:defRPr>
            </a:lvl3pPr>
            <a:lvl4pPr marL="1371669" indent="0" algn="ctr" defTabSz="914400" rtl="0" eaLnBrk="1" latinLnBrk="0" hangingPunct="1">
              <a:lnSpc>
                <a:spcPct val="90000"/>
              </a:lnSpc>
              <a:spcBef>
                <a:spcPts val="1800"/>
              </a:spcBef>
              <a:spcAft>
                <a:spcPts val="0"/>
              </a:spcAft>
              <a:buFont typeface="Arial" panose="020B0604020202020204" pitchFamily="34" charset="0"/>
              <a:buNone/>
              <a:defRPr sz="1600" b="1" kern="1200">
                <a:solidFill>
                  <a:srgbClr val="090C33"/>
                </a:solidFill>
                <a:latin typeface="+mn-lt"/>
                <a:ea typeface="+mn-ea"/>
                <a:cs typeface="+mn-cs"/>
              </a:defRPr>
            </a:lvl4pPr>
            <a:lvl5pPr marL="1828891" indent="0" algn="ctr" defTabSz="914400" rtl="0" eaLnBrk="1" latinLnBrk="0" hangingPunct="1">
              <a:lnSpc>
                <a:spcPct val="90000"/>
              </a:lnSpc>
              <a:spcBef>
                <a:spcPts val="500"/>
              </a:spcBef>
              <a:spcAft>
                <a:spcPts val="0"/>
              </a:spcAft>
              <a:buFont typeface="Arial" panose="020B0604020202020204" pitchFamily="34" charset="0"/>
              <a:buNone/>
              <a:tabLst/>
              <a:defRPr sz="1600" kern="1200">
                <a:solidFill>
                  <a:srgbClr val="090C33"/>
                </a:solidFill>
                <a:latin typeface="+mn-lt"/>
                <a:ea typeface="+mn-ea"/>
                <a:cs typeface="+mn-cs"/>
              </a:defRPr>
            </a:lvl5pPr>
            <a:lvl6pPr marL="2286114" indent="0" algn="ctr" defTabSz="914400" rtl="0" eaLnBrk="1" latinLnBrk="0" hangingPunct="1">
              <a:lnSpc>
                <a:spcPct val="90000"/>
              </a:lnSpc>
              <a:spcBef>
                <a:spcPts val="500"/>
              </a:spcBef>
              <a:spcAft>
                <a:spcPts val="0"/>
              </a:spcAft>
              <a:buFont typeface="Arial" panose="020B0604020202020204" pitchFamily="34" charset="0"/>
              <a:buNone/>
              <a:defRPr sz="1600" kern="1200">
                <a:solidFill>
                  <a:srgbClr val="090C33"/>
                </a:solidFill>
                <a:latin typeface="+mn-lt"/>
                <a:ea typeface="+mn-ea"/>
                <a:cs typeface="+mn-cs"/>
              </a:defRPr>
            </a:lvl6pPr>
            <a:lvl7pPr marL="2743337" indent="0" algn="ctr" defTabSz="914400" rtl="0" eaLnBrk="1" latinLnBrk="0" hangingPunct="1">
              <a:lnSpc>
                <a:spcPct val="90000"/>
              </a:lnSpc>
              <a:spcBef>
                <a:spcPts val="1800"/>
              </a:spcBef>
              <a:spcAft>
                <a:spcPts val="0"/>
              </a:spcAft>
              <a:buFont typeface="Arial" panose="020B0604020202020204" pitchFamily="34" charset="0"/>
              <a:buNone/>
              <a:defRPr sz="1600" b="1" kern="1200" baseline="0">
                <a:solidFill>
                  <a:srgbClr val="090C33"/>
                </a:solidFill>
                <a:latin typeface="+mn-lt"/>
                <a:ea typeface="+mn-ea"/>
                <a:cs typeface="+mn-cs"/>
              </a:defRPr>
            </a:lvl7pPr>
            <a:lvl8pPr marL="3200560" indent="0" algn="ctr" defTabSz="914400" rtl="0" eaLnBrk="1" latinLnBrk="0" hangingPunct="1">
              <a:lnSpc>
                <a:spcPct val="90000"/>
              </a:lnSpc>
              <a:spcBef>
                <a:spcPts val="500"/>
              </a:spcBef>
              <a:spcAft>
                <a:spcPts val="0"/>
              </a:spcAft>
              <a:buFont typeface="Arial" panose="020B0604020202020204" pitchFamily="34" charset="0"/>
              <a:buNone/>
              <a:defRPr sz="1600" kern="1200">
                <a:solidFill>
                  <a:srgbClr val="090C33"/>
                </a:solidFill>
                <a:latin typeface="+mn-lt"/>
                <a:ea typeface="+mn-ea"/>
                <a:cs typeface="+mn-cs"/>
              </a:defRPr>
            </a:lvl8pPr>
            <a:lvl9pPr marL="3657783" indent="0" algn="ctr" defTabSz="914400" rtl="0" eaLnBrk="1" latinLnBrk="0" hangingPunct="1">
              <a:lnSpc>
                <a:spcPct val="90000"/>
              </a:lnSpc>
              <a:spcBef>
                <a:spcPts val="1200"/>
              </a:spcBef>
              <a:spcAft>
                <a:spcPts val="0"/>
              </a:spcAft>
              <a:buFont typeface="Arial" panose="020B0604020202020204" pitchFamily="34" charset="0"/>
              <a:buNone/>
              <a:defRPr sz="1600" kern="1200" baseline="0">
                <a:solidFill>
                  <a:srgbClr val="090C33"/>
                </a:solidFill>
                <a:latin typeface="+mn-lt"/>
                <a:ea typeface="+mn-ea"/>
                <a:cs typeface="+mn-cs"/>
              </a:defRPr>
            </a:lvl9pPr>
          </a:lstStyle>
          <a:p>
            <a:r>
              <a:rPr lang="da-DK" sz="1200" dirty="0">
                <a:solidFill>
                  <a:schemeClr val="accent2"/>
                </a:solidFill>
              </a:rPr>
              <a:t>xx.xx.20xx OPLÆGSHOLDERS NAVN</a:t>
            </a:r>
          </a:p>
        </p:txBody>
      </p:sp>
      <p:cxnSp>
        <p:nvCxnSpPr>
          <p:cNvPr id="8" name="Lige forbindelse 7">
            <a:extLst>
              <a:ext uri="{FF2B5EF4-FFF2-40B4-BE49-F238E27FC236}">
                <a16:creationId xmlns:a16="http://schemas.microsoft.com/office/drawing/2014/main" id="{3613BF22-D541-F5E9-259E-053F2DB72512}"/>
              </a:ext>
            </a:extLst>
          </p:cNvPr>
          <p:cNvCxnSpPr/>
          <p:nvPr/>
        </p:nvCxnSpPr>
        <p:spPr>
          <a:xfrm>
            <a:off x="407368" y="342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
        <p:nvSpPr>
          <p:cNvPr id="2" name="Tekstfelt 1">
            <a:extLst>
              <a:ext uri="{FF2B5EF4-FFF2-40B4-BE49-F238E27FC236}">
                <a16:creationId xmlns:a16="http://schemas.microsoft.com/office/drawing/2014/main" id="{401FA6C2-2134-0A10-B38E-B0DF338474D9}"/>
              </a:ext>
            </a:extLst>
          </p:cNvPr>
          <p:cNvSpPr txBox="1"/>
          <p:nvPr/>
        </p:nvSpPr>
        <p:spPr>
          <a:xfrm>
            <a:off x="495919" y="5723222"/>
            <a:ext cx="6178062" cy="369332"/>
          </a:xfrm>
          <a:prstGeom prst="rect">
            <a:avLst/>
          </a:prstGeom>
          <a:noFill/>
        </p:spPr>
        <p:txBody>
          <a:bodyPr wrap="square">
            <a:spAutoFit/>
          </a:bodyPr>
          <a:lstStyle/>
          <a:p>
            <a:r>
              <a:rPr lang="da-DK" sz="1800" b="1" dirty="0">
                <a:solidFill>
                  <a:schemeClr val="accent2"/>
                </a:solidFill>
                <a:effectLst/>
                <a:latin typeface="Gjensidige Type" pitchFamily="2" charset="0"/>
                <a:ea typeface="Times New Roman" panose="02020603050405020304" pitchFamily="18" charset="0"/>
                <a:cs typeface="Times New Roman" panose="02020603050405020304" pitchFamily="18" charset="0"/>
              </a:rPr>
              <a:t>Vilkår: SF-E-25-1</a:t>
            </a:r>
            <a:endParaRPr lang="da-DK" dirty="0">
              <a:solidFill>
                <a:schemeClr val="accent2"/>
              </a:solidFill>
            </a:endParaRPr>
          </a:p>
        </p:txBody>
      </p:sp>
    </p:spTree>
    <p:extLst>
      <p:ext uri="{BB962C8B-B14F-4D97-AF65-F5344CB8AC3E}">
        <p14:creationId xmlns:p14="http://schemas.microsoft.com/office/powerpoint/2010/main" val="2024262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a:extLst>
              <a:ext uri="{FF2B5EF4-FFF2-40B4-BE49-F238E27FC236}">
                <a16:creationId xmlns:a16="http://schemas.microsoft.com/office/drawing/2014/main" id="{ADA9C46F-AEF0-09B8-85D9-ADBBE6BCFE11}"/>
              </a:ext>
            </a:extLst>
          </p:cNvPr>
          <p:cNvPicPr>
            <a:picLocks noGrp="1" noChangeAspect="1"/>
          </p:cNvPicPr>
          <p:nvPr>
            <p:ph type="pic" sz="quarter" idx="18"/>
            <p:custDataLst>
              <p:tags r:id="rId1"/>
            </p:custDataLst>
          </p:nvPr>
        </p:nvPicPr>
        <p:blipFill rotWithShape="1">
          <a:blip r:embed="rId3">
            <a:extLst>
              <a:ext uri="{28A0092B-C50C-407E-A947-70E740481C1C}">
                <a14:useLocalDpi xmlns:a14="http://schemas.microsoft.com/office/drawing/2010/main" val="0"/>
              </a:ext>
            </a:extLst>
          </a:blip>
          <a:srcRect l="30256" r="30244"/>
          <a:stretch/>
        </p:blipFill>
        <p:spPr>
          <a:xfrm>
            <a:off x="4228923" y="0"/>
            <a:ext cx="4064400" cy="6857999"/>
          </a:xfrm>
        </p:spPr>
      </p:pic>
      <p:sp>
        <p:nvSpPr>
          <p:cNvPr id="5" name="Pladsholder til sidefod 4">
            <a:extLst>
              <a:ext uri="{FF2B5EF4-FFF2-40B4-BE49-F238E27FC236}">
                <a16:creationId xmlns:a16="http://schemas.microsoft.com/office/drawing/2014/main" id="{95B3CD1D-CB65-3579-4F3C-442AFC6AE175}"/>
              </a:ext>
            </a:extLst>
          </p:cNvPr>
          <p:cNvSpPr>
            <a:spLocks noGrp="1"/>
          </p:cNvSpPr>
          <p:nvPr>
            <p:ph type="ftr" sz="quarter" idx="16"/>
          </p:nvPr>
        </p:nvSpPr>
        <p:spPr/>
        <p:txBody>
          <a:bodyPr/>
          <a:lstStyle/>
          <a:p>
            <a:r>
              <a:rPr lang="da-DK"/>
              <a:t>Gjensidige Forsikring Group</a:t>
            </a:r>
          </a:p>
        </p:txBody>
      </p:sp>
      <p:sp>
        <p:nvSpPr>
          <p:cNvPr id="6" name="Pladsholder til slidenummer 5">
            <a:extLst>
              <a:ext uri="{FF2B5EF4-FFF2-40B4-BE49-F238E27FC236}">
                <a16:creationId xmlns:a16="http://schemas.microsoft.com/office/drawing/2014/main" id="{05CC49F6-4157-65D5-E122-815AA3DBB9CC}"/>
              </a:ext>
            </a:extLst>
          </p:cNvPr>
          <p:cNvSpPr>
            <a:spLocks noGrp="1"/>
          </p:cNvSpPr>
          <p:nvPr>
            <p:ph type="sldNum" sz="quarter" idx="17"/>
          </p:nvPr>
        </p:nvSpPr>
        <p:spPr/>
        <p:txBody>
          <a:bodyPr/>
          <a:lstStyle/>
          <a:p>
            <a:fld id="{23AA811B-2EBD-4900-905E-5BE206449611}" type="slidenum">
              <a:rPr lang="da-DK" smtClean="0"/>
              <a:pPr/>
              <a:t>10</a:t>
            </a:fld>
            <a:endParaRPr lang="da-DK"/>
          </a:p>
        </p:txBody>
      </p:sp>
      <p:sp>
        <p:nvSpPr>
          <p:cNvPr id="9" name="Titel 3">
            <a:extLst>
              <a:ext uri="{FF2B5EF4-FFF2-40B4-BE49-F238E27FC236}">
                <a16:creationId xmlns:a16="http://schemas.microsoft.com/office/drawing/2014/main" id="{B12C9886-1C20-046C-2F3E-C54F3AA5AEB9}"/>
              </a:ext>
            </a:extLst>
          </p:cNvPr>
          <p:cNvSpPr txBox="1">
            <a:spLocks/>
          </p:cNvSpPr>
          <p:nvPr/>
        </p:nvSpPr>
        <p:spPr>
          <a:xfrm>
            <a:off x="376238" y="187893"/>
            <a:ext cx="8066681" cy="1199117"/>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nSpc>
                <a:spcPct val="150000"/>
              </a:lnSpc>
            </a:pPr>
            <a:r>
              <a:rPr lang="da-DK"/>
              <a:t>Online Læge</a:t>
            </a:r>
            <a:br>
              <a:rPr lang="da-DK"/>
            </a:br>
            <a:r>
              <a:rPr lang="da-DK" sz="1800"/>
              <a:t>- tal med en læge via mobilen</a:t>
            </a:r>
          </a:p>
        </p:txBody>
      </p:sp>
      <p:sp>
        <p:nvSpPr>
          <p:cNvPr id="10" name="Tekstfelt 3">
            <a:extLst>
              <a:ext uri="{FF2B5EF4-FFF2-40B4-BE49-F238E27FC236}">
                <a16:creationId xmlns:a16="http://schemas.microsoft.com/office/drawing/2014/main" id="{E196E1D6-F1DF-DE70-C40D-5DE9177EE789}"/>
              </a:ext>
            </a:extLst>
          </p:cNvPr>
          <p:cNvSpPr txBox="1"/>
          <p:nvPr/>
        </p:nvSpPr>
        <p:spPr>
          <a:xfrm>
            <a:off x="569558" y="1694998"/>
            <a:ext cx="3856714" cy="3513984"/>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Fordele ved at benytte Online Læge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Kort ventetid: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Oftest kun 5 - 10 min. ventetid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Lange åbningstider: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Åbent alle dage, 365 dage om året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Fuld service: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Lægefaglig rådgivning og recepter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Ingen rejsetid: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Hjemmefra, på arbejdet eller på rejsen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Chat med lægen: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Send og modtag beskeder og dokumenter fra lægen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100" dirty="0">
              <a:solidFill>
                <a:srgbClr val="090C33"/>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ea typeface="+mn-ea"/>
                <a:cs typeface="+mn-cs"/>
              </a:rPr>
              <a:t>Dækker hele husstanden</a:t>
            </a:r>
            <a:endParaRPr kumimoji="0" lang="en-GB" sz="1100" b="0" i="0" u="none" strike="noStrike" kern="1200" cap="none" spc="0" normalizeH="0" baseline="0" noProof="0" dirty="0">
              <a:ln>
                <a:noFill/>
              </a:ln>
              <a:solidFill>
                <a:srgbClr val="090C33"/>
              </a:solidFill>
              <a:effectLst/>
              <a:uLnTx/>
              <a:uFillTx/>
              <a:ea typeface="+mn-ea"/>
              <a:cs typeface="+mn-cs"/>
            </a:endParaRPr>
          </a:p>
        </p:txBody>
      </p:sp>
      <p:sp>
        <p:nvSpPr>
          <p:cNvPr id="11" name="Tekstfelt 3">
            <a:extLst>
              <a:ext uri="{FF2B5EF4-FFF2-40B4-BE49-F238E27FC236}">
                <a16:creationId xmlns:a16="http://schemas.microsoft.com/office/drawing/2014/main" id="{F72684A2-AD24-0865-EDEA-56853041EC95}"/>
              </a:ext>
            </a:extLst>
          </p:cNvPr>
          <p:cNvSpPr txBox="1"/>
          <p:nvPr/>
        </p:nvSpPr>
        <p:spPr>
          <a:xfrm>
            <a:off x="8280971" y="1602959"/>
            <a:ext cx="3133608" cy="3175430"/>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Medarbejderen kan fx få hjælp til: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Allergi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Astma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Forkølelse og influenza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Øreinfektion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Øjeninfektion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Hovedpine og migræne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Muskel- og ledsmerter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Graviditet og amning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Prævention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Psykiske lidelser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Søvnproblemer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Urinvejsinfektion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Opkast og diarré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Hududslæt, eksem og insektbid</a:t>
            </a:r>
            <a:endParaRPr kumimoji="0" lang="en-GB" sz="1100" b="0" i="0" u="none" strike="noStrike" kern="1200" cap="none" spc="0" normalizeH="0" baseline="0" noProof="0" dirty="0">
              <a:ln>
                <a:noFill/>
              </a:ln>
              <a:solidFill>
                <a:srgbClr val="090C33"/>
              </a:solidFill>
              <a:effectLst/>
              <a:uLnTx/>
              <a:uFillTx/>
              <a:latin typeface="Gjensidige Type Light" pitchFamily="2" charset="0"/>
            </a:endParaRPr>
          </a:p>
        </p:txBody>
      </p:sp>
    </p:spTree>
    <p:extLst>
      <p:ext uri="{BB962C8B-B14F-4D97-AF65-F5344CB8AC3E}">
        <p14:creationId xmlns:p14="http://schemas.microsoft.com/office/powerpoint/2010/main" val="4153695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descr="Et billede, der indeholder plante, blomst, anemone, udendørs&#10;&#10;Automatisk genereret beskrivelse">
            <a:extLst>
              <a:ext uri="{FF2B5EF4-FFF2-40B4-BE49-F238E27FC236}">
                <a16:creationId xmlns:a16="http://schemas.microsoft.com/office/drawing/2014/main" id="{E45D8CA2-0AEC-841A-4744-D60FAFCCC59D}"/>
              </a:ext>
            </a:extLst>
          </p:cNvPr>
          <p:cNvPicPr>
            <a:picLocks noChangeAspect="1"/>
          </p:cNvPicPr>
          <p:nvPr/>
        </p:nvPicPr>
        <p:blipFill rotWithShape="1">
          <a:blip r:embed="rId2">
            <a:extLst>
              <a:ext uri="{28A0092B-C50C-407E-A947-70E740481C1C}">
                <a14:useLocalDpi xmlns:a14="http://schemas.microsoft.com/office/drawing/2010/main" val="0"/>
              </a:ext>
            </a:extLst>
          </a:blip>
          <a:srcRect l="33264" t="-5301" r="11852" b="10602"/>
          <a:stretch/>
        </p:blipFill>
        <p:spPr>
          <a:xfrm>
            <a:off x="6133404" y="0"/>
            <a:ext cx="5646000" cy="6494462"/>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dirty="0" err="1"/>
              <a:t>Lindring</a:t>
            </a:r>
            <a:endParaRPr lang="da-DK" dirty="0"/>
          </a:p>
        </p:txBody>
      </p:sp>
      <p:sp>
        <p:nvSpPr>
          <p:cNvPr id="8" name="Tekstfelt 7">
            <a:extLst>
              <a:ext uri="{FF2B5EF4-FFF2-40B4-BE49-F238E27FC236}">
                <a16:creationId xmlns:a16="http://schemas.microsoft.com/office/drawing/2014/main" id="{102229FD-50FC-9C0A-80EF-991F7D0EA2ED}"/>
              </a:ext>
            </a:extLst>
          </p:cNvPr>
          <p:cNvSpPr txBox="1"/>
          <p:nvPr/>
        </p:nvSpPr>
        <p:spPr>
          <a:xfrm>
            <a:off x="412596" y="1500973"/>
            <a:ext cx="5128867" cy="4401205"/>
          </a:xfrm>
          <a:prstGeom prst="rect">
            <a:avLst/>
          </a:prstGeom>
          <a:noFill/>
        </p:spPr>
        <p:txBody>
          <a:bodyPr wrap="square" rtlCol="0">
            <a:spAutoFit/>
          </a:bodyPr>
          <a:lstStyle/>
          <a:p>
            <a:pPr algn="l"/>
            <a:r>
              <a:rPr lang="da-DK" sz="1000" dirty="0">
                <a:solidFill>
                  <a:schemeClr val="tx2"/>
                </a:solidFill>
              </a:rPr>
              <a:t>Du kan få dækket lindrende, forebyggende, vedligeholdende og støttende behandling af kroniske/vedvarende lidelser i bevægeapparatet eller lidelser som påvirker bevægeapparatet som fx gigt, fibromyalgi, migræne, hjernerystelse eller sklerose. </a:t>
            </a:r>
            <a:r>
              <a:rPr lang="da-DK" sz="1000" b="1" dirty="0">
                <a:solidFill>
                  <a:schemeClr val="tx2"/>
                </a:solidFill>
              </a:rPr>
              <a:t>Du er dækket uanset om sygdom/skade/lidelse er opstået inden eller efter forsikringen er trådt i kraft.</a:t>
            </a:r>
          </a:p>
          <a:p>
            <a:pPr algn="l"/>
            <a:endParaRPr lang="da-DK" sz="1000" dirty="0">
              <a:solidFill>
                <a:schemeClr val="tx2"/>
              </a:solidFill>
            </a:endParaRPr>
          </a:p>
          <a:p>
            <a:pPr algn="l"/>
            <a:r>
              <a:rPr lang="da-DK" sz="1000" dirty="0">
                <a:solidFill>
                  <a:schemeClr val="tx2"/>
                </a:solidFill>
              </a:rPr>
              <a:t>I alt dækkes </a:t>
            </a:r>
            <a:r>
              <a:rPr lang="da-DK" sz="1000" b="1" dirty="0">
                <a:solidFill>
                  <a:schemeClr val="tx2"/>
                </a:solidFill>
              </a:rPr>
              <a:t>bevægeapparatet </a:t>
            </a:r>
            <a:r>
              <a:rPr lang="da-DK" sz="1000" dirty="0">
                <a:solidFill>
                  <a:schemeClr val="tx2"/>
                </a:solidFill>
              </a:rPr>
              <a:t>med op til 12 behandlinger pr. løbende 12 måneder med </a:t>
            </a:r>
          </a:p>
          <a:p>
            <a:pPr marL="171450" indent="-171450" algn="l">
              <a:buFont typeface="Arial" panose="020B0604020202020204" pitchFamily="34" charset="0"/>
              <a:buChar char="•"/>
            </a:pPr>
            <a:r>
              <a:rPr lang="da-DK" sz="1000" dirty="0">
                <a:solidFill>
                  <a:schemeClr val="tx2"/>
                </a:solidFill>
              </a:rPr>
              <a:t>fysioterapi, </a:t>
            </a:r>
          </a:p>
          <a:p>
            <a:pPr marL="171450" indent="-171450" algn="l">
              <a:buFont typeface="Arial" panose="020B0604020202020204" pitchFamily="34" charset="0"/>
              <a:buChar char="•"/>
            </a:pPr>
            <a:r>
              <a:rPr lang="da-DK" sz="1000" dirty="0">
                <a:solidFill>
                  <a:schemeClr val="tx2"/>
                </a:solidFill>
              </a:rPr>
              <a:t>kiropraktik,</a:t>
            </a:r>
          </a:p>
          <a:p>
            <a:pPr marL="171450" indent="-171450" algn="l">
              <a:buFont typeface="Arial" panose="020B0604020202020204" pitchFamily="34" charset="0"/>
              <a:buChar char="•"/>
            </a:pPr>
            <a:r>
              <a:rPr lang="da-DK" sz="1000" dirty="0">
                <a:solidFill>
                  <a:schemeClr val="tx2"/>
                </a:solidFill>
              </a:rPr>
              <a:t>akupunktur</a:t>
            </a:r>
          </a:p>
          <a:p>
            <a:pPr marL="171450" indent="-171450" algn="l">
              <a:buFont typeface="Arial" panose="020B0604020202020204" pitchFamily="34" charset="0"/>
              <a:buChar char="•"/>
            </a:pPr>
            <a:r>
              <a:rPr lang="da-DK" sz="1000" dirty="0">
                <a:solidFill>
                  <a:schemeClr val="tx2"/>
                </a:solidFill>
              </a:rPr>
              <a:t>massage (kan højest udgøre 4 behandlinger).</a:t>
            </a:r>
          </a:p>
          <a:p>
            <a:pPr algn="l"/>
            <a:endParaRPr lang="da-DK" sz="1000" dirty="0">
              <a:solidFill>
                <a:schemeClr val="tx2"/>
              </a:solidFill>
            </a:endParaRPr>
          </a:p>
          <a:p>
            <a:pPr algn="l"/>
            <a:r>
              <a:rPr lang="da-DK" sz="1000" dirty="0">
                <a:solidFill>
                  <a:schemeClr val="tx2"/>
                </a:solidFill>
              </a:rPr>
              <a:t> Vi dækker også smerteforløb med kognitiv funktionel terapi (CFT). </a:t>
            </a:r>
          </a:p>
          <a:p>
            <a:pPr algn="l"/>
            <a:endParaRPr lang="da-DK" sz="1000" dirty="0">
              <a:solidFill>
                <a:schemeClr val="tx2"/>
              </a:solidFill>
            </a:endParaRPr>
          </a:p>
          <a:p>
            <a:pPr algn="l"/>
            <a:r>
              <a:rPr lang="da-DK" sz="1000" dirty="0">
                <a:solidFill>
                  <a:schemeClr val="tx2"/>
                </a:solidFill>
              </a:rPr>
              <a:t>Der er ikke henvisningskrav på kiropraktik, akupunktur og massage, mens henvisningskravet kan </a:t>
            </a:r>
            <a:r>
              <a:rPr lang="da-DK" sz="1000" dirty="0" err="1">
                <a:solidFill>
                  <a:schemeClr val="tx2"/>
                </a:solidFill>
              </a:rPr>
              <a:t>frakøbes</a:t>
            </a:r>
            <a:r>
              <a:rPr lang="da-DK" sz="1000" dirty="0">
                <a:solidFill>
                  <a:schemeClr val="tx2"/>
                </a:solidFill>
              </a:rPr>
              <a:t> på fysioterapi. </a:t>
            </a:r>
          </a:p>
          <a:p>
            <a:pPr algn="l"/>
            <a:endParaRPr lang="da-DK" sz="1000" dirty="0">
              <a:solidFill>
                <a:schemeClr val="tx2"/>
              </a:solidFill>
            </a:endParaRPr>
          </a:p>
          <a:p>
            <a:pPr algn="l"/>
            <a:r>
              <a:rPr lang="da-DK" sz="1000" dirty="0">
                <a:solidFill>
                  <a:schemeClr val="tx2"/>
                </a:solidFill>
              </a:rPr>
              <a:t>Derudover tilbydes samtaler for </a:t>
            </a:r>
            <a:r>
              <a:rPr lang="da-DK" sz="1000" b="1" dirty="0">
                <a:solidFill>
                  <a:schemeClr val="tx2"/>
                </a:solidFill>
              </a:rPr>
              <a:t>kroniske psykiske lidelser </a:t>
            </a:r>
            <a:r>
              <a:rPr lang="da-DK" sz="1000" dirty="0">
                <a:solidFill>
                  <a:schemeClr val="tx2"/>
                </a:solidFill>
              </a:rPr>
              <a:t>som ADHD, </a:t>
            </a:r>
            <a:r>
              <a:rPr lang="da-DK" sz="1000" dirty="0" err="1">
                <a:solidFill>
                  <a:schemeClr val="tx2"/>
                </a:solidFill>
              </a:rPr>
              <a:t>autismespektrumforstyrrelser</a:t>
            </a:r>
            <a:r>
              <a:rPr lang="da-DK" sz="1000" dirty="0">
                <a:solidFill>
                  <a:schemeClr val="tx2"/>
                </a:solidFill>
              </a:rPr>
              <a:t>, spiseforstyrrelser, angst og depression. Der kan gives op til 1 forløb om året, som består af 5 online sessioner. Sessioner kan tilgås direkte uden forudgående godkendelse af Gjensidige (uden henvisning). </a:t>
            </a:r>
          </a:p>
          <a:p>
            <a:pPr algn="l"/>
            <a:endParaRPr lang="da-DK" sz="1000" dirty="0">
              <a:solidFill>
                <a:schemeClr val="tx2"/>
              </a:solidFill>
            </a:endParaRPr>
          </a:p>
          <a:p>
            <a:r>
              <a:rPr lang="da-DK" sz="1000" dirty="0">
                <a:solidFill>
                  <a:srgbClr val="090C33"/>
                </a:solidFill>
                <a:effectLst/>
                <a:ea typeface="Gjensidige Type Light" pitchFamily="2" charset="0"/>
                <a:cs typeface="Times New Roman" panose="02020603050405020304" pitchFamily="18" charset="0"/>
              </a:rPr>
              <a:t>Ønsker du behandling for kroniske/vedvarende lidelser i bevægeapparatet kan du anmelde på vores selvbetjeningsløsning Min side. Hvis du ønsker at booke tid hos en onlinepsykolog, finder du guiden under "Mine dækninger og betingelser" - "Lindring: Online Psykolog".</a:t>
            </a:r>
          </a:p>
          <a:p>
            <a:pPr algn="l"/>
            <a:endParaRPr lang="da-DK" sz="1000" dirty="0">
              <a:solidFill>
                <a:schemeClr val="tx2"/>
              </a:solidFill>
            </a:endParaRPr>
          </a:p>
        </p:txBody>
      </p:sp>
    </p:spTree>
    <p:extLst>
      <p:ext uri="{BB962C8B-B14F-4D97-AF65-F5344CB8AC3E}">
        <p14:creationId xmlns:p14="http://schemas.microsoft.com/office/powerpoint/2010/main" val="2284026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39C1D1F1-FC8B-C905-C22E-22C97B36644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10" imgH="409" progId="TCLayout.ActiveDocument.1">
                  <p:embed/>
                </p:oleObj>
              </mc:Choice>
              <mc:Fallback>
                <p:oleObj name="think-cell Slide" r:id="rId4" imgW="410" imgH="409" progId="TCLayout.ActiveDocument.1">
                  <p:embed/>
                  <p:pic>
                    <p:nvPicPr>
                      <p:cNvPr id="4" name="think-cell data - do not delete" hidden="1">
                        <a:extLst>
                          <a:ext uri="{FF2B5EF4-FFF2-40B4-BE49-F238E27FC236}">
                            <a16:creationId xmlns:a16="http://schemas.microsoft.com/office/drawing/2014/main" id="{39C1D1F1-FC8B-C905-C22E-22C97B36644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4" name="Picture Placeholder 10">
            <a:extLst>
              <a:ext uri="{FF2B5EF4-FFF2-40B4-BE49-F238E27FC236}">
                <a16:creationId xmlns:a16="http://schemas.microsoft.com/office/drawing/2014/main" id="{FD9EA614-EA73-8756-B2BB-51636E833F98}"/>
              </a:ext>
            </a:extLst>
          </p:cNvPr>
          <p:cNvPicPr>
            <a:picLocks noGrp="1" noChangeAspect="1"/>
          </p:cNvPicPr>
          <p:nvPr>
            <p:ph type="pic" sz="quarter" idx="15"/>
            <p:custDataLst>
              <p:tags r:id="rId2"/>
            </p:custDataLst>
          </p:nvPr>
        </p:nvPicPr>
        <p:blipFill rotWithShape="1">
          <a:blip r:embed="rId6">
            <a:extLst>
              <a:ext uri="{28A0092B-C50C-407E-A947-70E740481C1C}">
                <a14:useLocalDpi xmlns:a14="http://schemas.microsoft.com/office/drawing/2010/main" val="0"/>
              </a:ext>
            </a:extLst>
          </a:blip>
          <a:srcRect l="21968" r="21968"/>
          <a:stretch/>
        </p:blipFill>
        <p:spPr>
          <a:xfrm>
            <a:off x="450000" y="360000"/>
            <a:ext cx="5162550" cy="6137275"/>
          </a:xfrm>
        </p:spPr>
      </p:pic>
      <p:sp>
        <p:nvSpPr>
          <p:cNvPr id="3" name="Titel 2">
            <a:extLst>
              <a:ext uri="{FF2B5EF4-FFF2-40B4-BE49-F238E27FC236}">
                <a16:creationId xmlns:a16="http://schemas.microsoft.com/office/drawing/2014/main" id="{EBF734F8-11C6-3E3B-9D2E-03DC62481C91}"/>
              </a:ext>
            </a:extLst>
          </p:cNvPr>
          <p:cNvSpPr>
            <a:spLocks noGrp="1"/>
          </p:cNvSpPr>
          <p:nvPr>
            <p:ph type="title"/>
          </p:nvPr>
        </p:nvSpPr>
        <p:spPr>
          <a:xfrm>
            <a:off x="6080400" y="360000"/>
            <a:ext cx="4568400" cy="982800"/>
          </a:xfrm>
        </p:spPr>
        <p:txBody>
          <a:bodyPr vert="horz"/>
          <a:lstStyle/>
          <a:p>
            <a:r>
              <a:rPr lang="da-DK" dirty="0">
                <a:solidFill>
                  <a:schemeClr val="accent1"/>
                </a:solidFill>
              </a:rPr>
              <a:t>Fysioterapi uden henvisning</a:t>
            </a:r>
          </a:p>
        </p:txBody>
      </p:sp>
      <p:sp>
        <p:nvSpPr>
          <p:cNvPr id="15" name="Pladsholder til indhold 14">
            <a:extLst>
              <a:ext uri="{FF2B5EF4-FFF2-40B4-BE49-F238E27FC236}">
                <a16:creationId xmlns:a16="http://schemas.microsoft.com/office/drawing/2014/main" id="{06ECE1D4-6EBA-751B-4B6D-C191D5717A63}"/>
              </a:ext>
            </a:extLst>
          </p:cNvPr>
          <p:cNvSpPr>
            <a:spLocks noGrp="1"/>
          </p:cNvSpPr>
          <p:nvPr>
            <p:ph idx="1"/>
          </p:nvPr>
        </p:nvSpPr>
        <p:spPr>
          <a:xfrm>
            <a:off x="6080400" y="1951200"/>
            <a:ext cx="5162400" cy="3888000"/>
          </a:xfrm>
        </p:spPr>
        <p:txBody>
          <a:bodyPr/>
          <a:lstStyle/>
          <a:p>
            <a:pPr marL="0" indent="0" algn="l">
              <a:buNone/>
            </a:pPr>
            <a:r>
              <a:rPr lang="da-DK" sz="1400" b="0" i="0" u="none" strike="noStrike" baseline="0" dirty="0">
                <a:solidFill>
                  <a:schemeClr val="accent1"/>
                </a:solidFill>
              </a:rPr>
              <a:t>Fysioterapi dækkes med beløb svarende til det fulde honorar for almen fysioterapi jfr. Overenskomstens satser (indeksreguleres). Uden et krav om henvisning.</a:t>
            </a:r>
          </a:p>
          <a:p>
            <a:pPr marL="0" indent="0" algn="l">
              <a:buNone/>
            </a:pPr>
            <a:endParaRPr lang="da-DK" sz="1400" dirty="0">
              <a:solidFill>
                <a:schemeClr val="accent1"/>
              </a:solidFill>
            </a:endParaRPr>
          </a:p>
          <a:p>
            <a:pPr marL="0" indent="0" algn="l">
              <a:buNone/>
            </a:pPr>
            <a:r>
              <a:rPr lang="da-DK" sz="1400" dirty="0">
                <a:solidFill>
                  <a:schemeClr val="accent1"/>
                </a:solidFill>
              </a:rPr>
              <a:t>Ved tilvalg af Kollektiv børnedækning, vil de også være omfattet af denne dækning.</a:t>
            </a:r>
            <a:endParaRPr lang="da-DK" sz="1200" dirty="0">
              <a:solidFill>
                <a:schemeClr val="accent1"/>
              </a:solidFill>
            </a:endParaRPr>
          </a:p>
        </p:txBody>
      </p:sp>
      <p:sp>
        <p:nvSpPr>
          <p:cNvPr id="7" name="Pladsholder til sidefod 6">
            <a:extLst>
              <a:ext uri="{FF2B5EF4-FFF2-40B4-BE49-F238E27FC236}">
                <a16:creationId xmlns:a16="http://schemas.microsoft.com/office/drawing/2014/main" id="{44E4DFF8-6E8F-0038-A775-6F3340666A38}"/>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9A432ECC-EC3C-5DC2-14F9-6680FCD6265D}"/>
              </a:ext>
            </a:extLst>
          </p:cNvPr>
          <p:cNvSpPr>
            <a:spLocks noGrp="1"/>
          </p:cNvSpPr>
          <p:nvPr>
            <p:ph type="sldNum" sz="quarter" idx="18"/>
          </p:nvPr>
        </p:nvSpPr>
        <p:spPr/>
        <p:txBody>
          <a:bodyPr/>
          <a:lstStyle/>
          <a:p>
            <a:fld id="{23AA811B-2EBD-4900-905E-5BE206449611}" type="slidenum">
              <a:rPr lang="da-DK" smtClean="0"/>
              <a:pPr/>
              <a:t>12</a:t>
            </a:fld>
            <a:endParaRPr lang="da-DK"/>
          </a:p>
        </p:txBody>
      </p:sp>
    </p:spTree>
    <p:extLst>
      <p:ext uri="{BB962C8B-B14F-4D97-AF65-F5344CB8AC3E}">
        <p14:creationId xmlns:p14="http://schemas.microsoft.com/office/powerpoint/2010/main" val="606645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descr="Et billede, der indeholder tøj, person, møbel, bænk&#10;&#10;Automatisk genereret beskrivelse">
            <a:extLst>
              <a:ext uri="{FF2B5EF4-FFF2-40B4-BE49-F238E27FC236}">
                <a16:creationId xmlns:a16="http://schemas.microsoft.com/office/drawing/2014/main" id="{D6308BDB-0EE4-9155-1BB3-40548E05DBDF}"/>
              </a:ext>
            </a:extLst>
          </p:cNvPr>
          <p:cNvPicPr>
            <a:picLocks noChangeAspect="1"/>
          </p:cNvPicPr>
          <p:nvPr/>
        </p:nvPicPr>
        <p:blipFill rotWithShape="1">
          <a:blip r:embed="rId2">
            <a:extLst>
              <a:ext uri="{28A0092B-C50C-407E-A947-70E740481C1C}">
                <a14:useLocalDpi xmlns:a14="http://schemas.microsoft.com/office/drawing/2010/main" val="0"/>
              </a:ext>
            </a:extLst>
          </a:blip>
          <a:srcRect l="45116" b="10463"/>
          <a:stretch/>
        </p:blipFill>
        <p:spPr>
          <a:xfrm>
            <a:off x="6133404" y="363538"/>
            <a:ext cx="5646000" cy="6140450"/>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84740"/>
            <a:ext cx="10184400" cy="982800"/>
          </a:xfrm>
        </p:spPr>
        <p:txBody>
          <a:bodyPr/>
          <a:lstStyle/>
          <a:p>
            <a:r>
              <a:rPr lang="en-GB" err="1"/>
              <a:t>Tidlig</a:t>
            </a:r>
            <a:r>
              <a:rPr lang="en-GB"/>
              <a:t> </a:t>
            </a:r>
            <a:r>
              <a:rPr lang="en-GB" err="1"/>
              <a:t>støtte</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789068"/>
            <a:ext cx="5188800" cy="1754326"/>
          </a:xfrm>
          <a:prstGeom prst="rect">
            <a:avLst/>
          </a:prstGeom>
          <a:noFill/>
        </p:spPr>
        <p:txBody>
          <a:bodyPr wrap="square" rtlCol="0">
            <a:spAutoFit/>
          </a:bodyPr>
          <a:lstStyle/>
          <a:p>
            <a:pPr marL="342900" indent="-342900">
              <a:buFont typeface="Arial" panose="020B0604020202020204" pitchFamily="34" charset="0"/>
              <a:buChar char="•"/>
            </a:pPr>
            <a:r>
              <a:rPr lang="da-DK" sz="1600" dirty="0">
                <a:solidFill>
                  <a:schemeClr val="accent1"/>
                </a:solidFill>
                <a:cs typeface="Arial" panose="020B0604020202020204" pitchFamily="34" charset="0"/>
              </a:rPr>
              <a:t>Er du i risiko for langtidssygefravær, kan der igangsættes en tidlig indsats. </a:t>
            </a:r>
          </a:p>
          <a:p>
            <a:pPr marL="342900" indent="-342900">
              <a:buFont typeface="Arial" panose="020B0604020202020204" pitchFamily="34" charset="0"/>
              <a:buChar char="•"/>
            </a:pPr>
            <a:endParaRPr lang="da-DK" sz="1600" dirty="0">
              <a:solidFill>
                <a:schemeClr val="accent1"/>
              </a:solidFill>
              <a:cs typeface="Arial" panose="020B0604020202020204" pitchFamily="34" charset="0"/>
            </a:endParaRPr>
          </a:p>
          <a:p>
            <a:pPr marL="342900" indent="-342900">
              <a:buFont typeface="Arial" panose="020B0604020202020204" pitchFamily="34" charset="0"/>
              <a:buChar char="•"/>
            </a:pPr>
            <a:r>
              <a:rPr lang="da-DK" sz="1200" dirty="0">
                <a:solidFill>
                  <a:schemeClr val="accent1"/>
                </a:solidFill>
                <a:cs typeface="Arial" panose="020B0604020202020204" pitchFamily="34" charset="0"/>
              </a:rPr>
              <a:t>Den tidlige indsats kan være i samarbejde med dit pensionsselskab. På den måde står vi stærkere sammen om at støtte, rådgive og behovsafklare indsatser for at bevare din arbejdsdygtighed.</a:t>
            </a:r>
            <a:br>
              <a:rPr lang="en-GB"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3368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EC4E55B9-8FA3-4027-AAAB-AF4D4A5835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11" name="Objekt 10" hidden="1">
                        <a:extLst>
                          <a:ext uri="{FF2B5EF4-FFF2-40B4-BE49-F238E27FC236}">
                            <a16:creationId xmlns:a16="http://schemas.microsoft.com/office/drawing/2014/main" id="{EC4E55B9-8FA3-4027-AAAB-AF4D4A5835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DE73D68-B270-47F8-A976-88FAB318AA97}"/>
              </a:ext>
            </a:extLst>
          </p:cNvPr>
          <p:cNvSpPr>
            <a:spLocks noGrp="1"/>
          </p:cNvSpPr>
          <p:nvPr>
            <p:ph type="title"/>
          </p:nvPr>
        </p:nvSpPr>
        <p:spPr>
          <a:xfrm>
            <a:off x="387683" y="502503"/>
            <a:ext cx="10184400" cy="554433"/>
          </a:xfrm>
        </p:spPr>
        <p:txBody>
          <a:bodyPr vert="horz"/>
          <a:lstStyle/>
          <a:p>
            <a:r>
              <a:rPr lang="da-DK" b="1">
                <a:latin typeface="+mn-lt"/>
              </a:rPr>
              <a:t>FLOW TIDLIG STØTTE</a:t>
            </a:r>
          </a:p>
        </p:txBody>
      </p:sp>
      <p:cxnSp>
        <p:nvCxnSpPr>
          <p:cNvPr id="47" name="Lige pilforbindelse 46">
            <a:extLst>
              <a:ext uri="{FF2B5EF4-FFF2-40B4-BE49-F238E27FC236}">
                <a16:creationId xmlns:a16="http://schemas.microsoft.com/office/drawing/2014/main" id="{FA9BE8C9-E4DB-4DE4-AB75-7D7C7B8DB3E8}"/>
              </a:ext>
            </a:extLst>
          </p:cNvPr>
          <p:cNvCxnSpPr>
            <a:cxnSpLocks/>
            <a:endCxn id="51" idx="1"/>
          </p:cNvCxnSpPr>
          <p:nvPr/>
        </p:nvCxnSpPr>
        <p:spPr>
          <a:xfrm flipV="1">
            <a:off x="854978" y="3132105"/>
            <a:ext cx="288032" cy="494862"/>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49" name="Rektangel 48">
            <a:extLst>
              <a:ext uri="{FF2B5EF4-FFF2-40B4-BE49-F238E27FC236}">
                <a16:creationId xmlns:a16="http://schemas.microsoft.com/office/drawing/2014/main" id="{BDB1837B-305D-405A-AD56-15A2C2EA9F19}"/>
              </a:ext>
            </a:extLst>
          </p:cNvPr>
          <p:cNvSpPr/>
          <p:nvPr/>
        </p:nvSpPr>
        <p:spPr>
          <a:xfrm>
            <a:off x="4672904" y="2924940"/>
            <a:ext cx="1627964" cy="227478"/>
          </a:xfrm>
          <a:prstGeom prst="rect">
            <a:avLst/>
          </a:prstGeom>
          <a:no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Screeningsmodel </a:t>
            </a:r>
            <a:r>
              <a:rPr lang="da-DK" sz="1100">
                <a:solidFill>
                  <a:schemeClr val="tx2"/>
                </a:solidFill>
              </a:rPr>
              <a:t>Kundens vurderes til at være i risiko for langtidssygefravær </a:t>
            </a:r>
          </a:p>
        </p:txBody>
      </p:sp>
      <p:sp>
        <p:nvSpPr>
          <p:cNvPr id="50" name="Rektangel 49">
            <a:extLst>
              <a:ext uri="{FF2B5EF4-FFF2-40B4-BE49-F238E27FC236}">
                <a16:creationId xmlns:a16="http://schemas.microsoft.com/office/drawing/2014/main" id="{9C3A6AB0-1C5D-43ED-8C65-7FD79942E291}"/>
              </a:ext>
            </a:extLst>
          </p:cNvPr>
          <p:cNvSpPr/>
          <p:nvPr/>
        </p:nvSpPr>
        <p:spPr>
          <a:xfrm>
            <a:off x="6844280" y="2915414"/>
            <a:ext cx="2208332" cy="708866"/>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Sundhedsfaglig vurdering </a:t>
            </a:r>
            <a:r>
              <a:rPr lang="da-DK" sz="1100">
                <a:solidFill>
                  <a:schemeClr val="tx2"/>
                </a:solidFill>
              </a:rPr>
              <a:t>pba. anmeldelse samt tidligere skadeshistorik.</a:t>
            </a:r>
          </a:p>
          <a:p>
            <a:pPr algn="ctr"/>
            <a:r>
              <a:rPr lang="da-DK" sz="1100" b="1">
                <a:solidFill>
                  <a:schemeClr val="tx2"/>
                </a:solidFill>
              </a:rPr>
              <a:t>Omsorgskontakt til kunde </a:t>
            </a:r>
            <a:endParaRPr lang="da-DK" sz="1100">
              <a:solidFill>
                <a:schemeClr val="tx2"/>
              </a:solidFill>
            </a:endParaRPr>
          </a:p>
        </p:txBody>
      </p:sp>
      <p:sp>
        <p:nvSpPr>
          <p:cNvPr id="51" name="Rektangel 50">
            <a:extLst>
              <a:ext uri="{FF2B5EF4-FFF2-40B4-BE49-F238E27FC236}">
                <a16:creationId xmlns:a16="http://schemas.microsoft.com/office/drawing/2014/main" id="{E4006177-44C5-431E-A1CE-FA6A0F5C6DDA}"/>
              </a:ext>
            </a:extLst>
          </p:cNvPr>
          <p:cNvSpPr/>
          <p:nvPr/>
        </p:nvSpPr>
        <p:spPr>
          <a:xfrm>
            <a:off x="1143010" y="2915414"/>
            <a:ext cx="1500146" cy="4333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Registrering</a:t>
            </a:r>
            <a:br>
              <a:rPr lang="da-DK" sz="1100" b="1">
                <a:solidFill>
                  <a:schemeClr val="tx2"/>
                </a:solidFill>
              </a:rPr>
            </a:br>
            <a:r>
              <a:rPr lang="da-DK" sz="1100">
                <a:solidFill>
                  <a:schemeClr val="tx2"/>
                </a:solidFill>
              </a:rPr>
              <a:t>af Tidlig støtte dækning</a:t>
            </a:r>
          </a:p>
        </p:txBody>
      </p:sp>
      <p:cxnSp>
        <p:nvCxnSpPr>
          <p:cNvPr id="52" name="Lige pilforbindelse 51">
            <a:extLst>
              <a:ext uri="{FF2B5EF4-FFF2-40B4-BE49-F238E27FC236}">
                <a16:creationId xmlns:a16="http://schemas.microsoft.com/office/drawing/2014/main" id="{07A79500-9C3C-4809-B045-75C285EB6554}"/>
              </a:ext>
            </a:extLst>
          </p:cNvPr>
          <p:cNvCxnSpPr>
            <a:cxnSpLocks/>
            <a:stCxn id="51" idx="3"/>
            <a:endCxn id="49" idx="1"/>
          </p:cNvCxnSpPr>
          <p:nvPr/>
        </p:nvCxnSpPr>
        <p:spPr>
          <a:xfrm flipV="1">
            <a:off x="2643156" y="3038679"/>
            <a:ext cx="2029748" cy="93426"/>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55" name="Rektangel 54">
            <a:extLst>
              <a:ext uri="{FF2B5EF4-FFF2-40B4-BE49-F238E27FC236}">
                <a16:creationId xmlns:a16="http://schemas.microsoft.com/office/drawing/2014/main" id="{8C94C99D-39D1-4261-945C-14A41E7264CD}"/>
              </a:ext>
            </a:extLst>
          </p:cNvPr>
          <p:cNvSpPr/>
          <p:nvPr/>
        </p:nvSpPr>
        <p:spPr>
          <a:xfrm>
            <a:off x="9836360" y="2822140"/>
            <a:ext cx="1682125"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Kunden </a:t>
            </a:r>
            <a:r>
              <a:rPr lang="da-DK" sz="1100" b="1">
                <a:solidFill>
                  <a:schemeClr val="tx2"/>
                </a:solidFill>
              </a:rPr>
              <a:t>ønsker ikke </a:t>
            </a:r>
            <a:r>
              <a:rPr lang="da-DK" sz="1100">
                <a:solidFill>
                  <a:schemeClr val="tx2"/>
                </a:solidFill>
              </a:rPr>
              <a:t>videregivelse til pensionsselskab</a:t>
            </a:r>
          </a:p>
        </p:txBody>
      </p:sp>
      <p:sp>
        <p:nvSpPr>
          <p:cNvPr id="56" name="Rektangel 55">
            <a:extLst>
              <a:ext uri="{FF2B5EF4-FFF2-40B4-BE49-F238E27FC236}">
                <a16:creationId xmlns:a16="http://schemas.microsoft.com/office/drawing/2014/main" id="{1E5A425A-F521-4472-99F8-091FCAEB462D}"/>
              </a:ext>
            </a:extLst>
          </p:cNvPr>
          <p:cNvSpPr/>
          <p:nvPr/>
        </p:nvSpPr>
        <p:spPr>
          <a:xfrm>
            <a:off x="2625412" y="2903839"/>
            <a:ext cx="2086206" cy="109762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Kunden anmelder</a:t>
            </a:r>
          </a:p>
          <a:p>
            <a:pPr algn="ctr"/>
            <a:r>
              <a:rPr lang="da-DK" sz="1100" b="1">
                <a:solidFill>
                  <a:schemeClr val="tx2"/>
                </a:solidFill>
              </a:rPr>
              <a:t>skade </a:t>
            </a:r>
            <a:r>
              <a:rPr lang="da-DK" sz="1100">
                <a:solidFill>
                  <a:schemeClr val="tx2"/>
                </a:solidFill>
              </a:rPr>
              <a:t>til sundheds-forsikringen på Min side</a:t>
            </a:r>
          </a:p>
        </p:txBody>
      </p:sp>
      <p:sp>
        <p:nvSpPr>
          <p:cNvPr id="60" name="Rektangel 59">
            <a:extLst>
              <a:ext uri="{FF2B5EF4-FFF2-40B4-BE49-F238E27FC236}">
                <a16:creationId xmlns:a16="http://schemas.microsoft.com/office/drawing/2014/main" id="{D7A700CF-4538-4B6C-A100-FD60397772D8}"/>
              </a:ext>
            </a:extLst>
          </p:cNvPr>
          <p:cNvSpPr/>
          <p:nvPr/>
        </p:nvSpPr>
        <p:spPr>
          <a:xfrm>
            <a:off x="5636739" y="5124438"/>
            <a:ext cx="2280370"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Skadebehandler forbereder krypteret mail </a:t>
            </a:r>
            <a:r>
              <a:rPr lang="da-DK" sz="1100">
                <a:solidFill>
                  <a:schemeClr val="tx2"/>
                </a:solidFill>
              </a:rPr>
              <a:t>med kundens oplysninger til pensionsselskab </a:t>
            </a:r>
          </a:p>
        </p:txBody>
      </p:sp>
      <p:sp>
        <p:nvSpPr>
          <p:cNvPr id="61" name="Rektangel 60">
            <a:extLst>
              <a:ext uri="{FF2B5EF4-FFF2-40B4-BE49-F238E27FC236}">
                <a16:creationId xmlns:a16="http://schemas.microsoft.com/office/drawing/2014/main" id="{92B807F3-2891-431E-8D3B-E6C9B48B18AC}"/>
              </a:ext>
            </a:extLst>
          </p:cNvPr>
          <p:cNvSpPr/>
          <p:nvPr/>
        </p:nvSpPr>
        <p:spPr>
          <a:xfrm>
            <a:off x="1088295" y="5065810"/>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Pensionsselskab vurderer om, </a:t>
            </a:r>
            <a:r>
              <a:rPr lang="da-DK" sz="1100">
                <a:solidFill>
                  <a:schemeClr val="tx2"/>
                </a:solidFill>
              </a:rPr>
              <a:t>yderligere indsats skal iværksættes</a:t>
            </a:r>
          </a:p>
        </p:txBody>
      </p:sp>
      <p:cxnSp>
        <p:nvCxnSpPr>
          <p:cNvPr id="62" name="Lige pilforbindelse 61">
            <a:extLst>
              <a:ext uri="{FF2B5EF4-FFF2-40B4-BE49-F238E27FC236}">
                <a16:creationId xmlns:a16="http://schemas.microsoft.com/office/drawing/2014/main" id="{2BA2A8E4-A92F-45BB-803B-3D36AEA068CD}"/>
              </a:ext>
            </a:extLst>
          </p:cNvPr>
          <p:cNvCxnSpPr>
            <a:cxnSpLocks/>
          </p:cNvCxnSpPr>
          <p:nvPr/>
        </p:nvCxnSpPr>
        <p:spPr>
          <a:xfrm>
            <a:off x="7780419" y="3579264"/>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3" name="Lige pilforbindelse 62">
            <a:extLst>
              <a:ext uri="{FF2B5EF4-FFF2-40B4-BE49-F238E27FC236}">
                <a16:creationId xmlns:a16="http://schemas.microsoft.com/office/drawing/2014/main" id="{38E60611-EA69-4E7C-967F-9195E03507A4}"/>
              </a:ext>
            </a:extLst>
          </p:cNvPr>
          <p:cNvCxnSpPr>
            <a:cxnSpLocks/>
          </p:cNvCxnSpPr>
          <p:nvPr/>
        </p:nvCxnSpPr>
        <p:spPr>
          <a:xfrm>
            <a:off x="6343302" y="3439744"/>
            <a:ext cx="174917"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4" name="Lige pilforbindelse 63">
            <a:extLst>
              <a:ext uri="{FF2B5EF4-FFF2-40B4-BE49-F238E27FC236}">
                <a16:creationId xmlns:a16="http://schemas.microsoft.com/office/drawing/2014/main" id="{7BFD2D03-A658-4186-898D-9A6517065EAD}"/>
              </a:ext>
            </a:extLst>
          </p:cNvPr>
          <p:cNvCxnSpPr>
            <a:cxnSpLocks/>
          </p:cNvCxnSpPr>
          <p:nvPr/>
        </p:nvCxnSpPr>
        <p:spPr>
          <a:xfrm>
            <a:off x="9906472" y="3536671"/>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5" name="Lige pilforbindelse 64">
            <a:extLst>
              <a:ext uri="{FF2B5EF4-FFF2-40B4-BE49-F238E27FC236}">
                <a16:creationId xmlns:a16="http://schemas.microsoft.com/office/drawing/2014/main" id="{E06D83D2-695F-45EB-B902-76BBF0B567C6}"/>
              </a:ext>
            </a:extLst>
          </p:cNvPr>
          <p:cNvCxnSpPr>
            <a:cxnSpLocks/>
          </p:cNvCxnSpPr>
          <p:nvPr/>
        </p:nvCxnSpPr>
        <p:spPr>
          <a:xfrm>
            <a:off x="9906472" y="437680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6" name="Lige pilforbindelse 65">
            <a:extLst>
              <a:ext uri="{FF2B5EF4-FFF2-40B4-BE49-F238E27FC236}">
                <a16:creationId xmlns:a16="http://schemas.microsoft.com/office/drawing/2014/main" id="{F888E397-694A-406E-AC2C-E5A050B2383A}"/>
              </a:ext>
            </a:extLst>
          </p:cNvPr>
          <p:cNvCxnSpPr>
            <a:cxnSpLocks/>
          </p:cNvCxnSpPr>
          <p:nvPr/>
        </p:nvCxnSpPr>
        <p:spPr>
          <a:xfrm>
            <a:off x="9927235" y="523639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7" name="Lige pilforbindelse 66">
            <a:extLst>
              <a:ext uri="{FF2B5EF4-FFF2-40B4-BE49-F238E27FC236}">
                <a16:creationId xmlns:a16="http://schemas.microsoft.com/office/drawing/2014/main" id="{715EF00A-89E8-4B14-8D8B-2E887A67BFA0}"/>
              </a:ext>
            </a:extLst>
          </p:cNvPr>
          <p:cNvCxnSpPr>
            <a:cxnSpLocks/>
          </p:cNvCxnSpPr>
          <p:nvPr/>
        </p:nvCxnSpPr>
        <p:spPr>
          <a:xfrm>
            <a:off x="8669562" y="2168812"/>
            <a:ext cx="268395"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68" name="Rektangel 67">
            <a:extLst>
              <a:ext uri="{FF2B5EF4-FFF2-40B4-BE49-F238E27FC236}">
                <a16:creationId xmlns:a16="http://schemas.microsoft.com/office/drawing/2014/main" id="{26B564E4-476B-4B7D-9DD5-F3F009968BC2}"/>
              </a:ext>
            </a:extLst>
          </p:cNvPr>
          <p:cNvSpPr/>
          <p:nvPr/>
        </p:nvSpPr>
        <p:spPr>
          <a:xfrm>
            <a:off x="9963871" y="3818586"/>
            <a:ext cx="1427102"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Sagen afsluttes</a:t>
            </a:r>
          </a:p>
        </p:txBody>
      </p:sp>
      <p:sp>
        <p:nvSpPr>
          <p:cNvPr id="69" name="Rektangel 68">
            <a:extLst>
              <a:ext uri="{FF2B5EF4-FFF2-40B4-BE49-F238E27FC236}">
                <a16:creationId xmlns:a16="http://schemas.microsoft.com/office/drawing/2014/main" id="{C893915F-CA4A-4DF5-A666-6D707495607A}"/>
              </a:ext>
            </a:extLst>
          </p:cNvPr>
          <p:cNvSpPr/>
          <p:nvPr/>
        </p:nvSpPr>
        <p:spPr>
          <a:xfrm>
            <a:off x="7780419" y="5065810"/>
            <a:ext cx="1890914"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Afklaring af samlede risiko. Kunden tilkendegiver </a:t>
            </a:r>
            <a:r>
              <a:rPr lang="da-DK" sz="1100" b="1">
                <a:solidFill>
                  <a:schemeClr val="tx2"/>
                </a:solidFill>
              </a:rPr>
              <a:t>samtykke </a:t>
            </a:r>
            <a:r>
              <a:rPr lang="da-DK" sz="1100">
                <a:solidFill>
                  <a:schemeClr val="tx2"/>
                </a:solidFill>
              </a:rPr>
              <a:t>til, at oplysninger må videregives til pensionsselskab </a:t>
            </a:r>
          </a:p>
        </p:txBody>
      </p:sp>
      <p:cxnSp>
        <p:nvCxnSpPr>
          <p:cNvPr id="70" name="Lige pilforbindelse 69">
            <a:extLst>
              <a:ext uri="{FF2B5EF4-FFF2-40B4-BE49-F238E27FC236}">
                <a16:creationId xmlns:a16="http://schemas.microsoft.com/office/drawing/2014/main" id="{AC3A1597-AA50-464F-8385-120B941A89E1}"/>
              </a:ext>
            </a:extLst>
          </p:cNvPr>
          <p:cNvCxnSpPr>
            <a:cxnSpLocks/>
          </p:cNvCxnSpPr>
          <p:nvPr/>
        </p:nvCxnSpPr>
        <p:spPr>
          <a:xfrm>
            <a:off x="9879491" y="2797780"/>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71" name="Lige pilforbindelse 70">
            <a:extLst>
              <a:ext uri="{FF2B5EF4-FFF2-40B4-BE49-F238E27FC236}">
                <a16:creationId xmlns:a16="http://schemas.microsoft.com/office/drawing/2014/main" id="{DAC71B69-34D9-4DA3-9CF1-667955D1D538}"/>
              </a:ext>
            </a:extLst>
          </p:cNvPr>
          <p:cNvCxnSpPr>
            <a:cxnSpLocks/>
          </p:cNvCxnSpPr>
          <p:nvPr/>
        </p:nvCxnSpPr>
        <p:spPr>
          <a:xfrm>
            <a:off x="7780419" y="4315928"/>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89" name="Rektangel: afrundede hjørner 88">
            <a:extLst>
              <a:ext uri="{FF2B5EF4-FFF2-40B4-BE49-F238E27FC236}">
                <a16:creationId xmlns:a16="http://schemas.microsoft.com/office/drawing/2014/main" id="{8A639D00-7F1F-4E2D-ABE2-D81A2B599535}"/>
              </a:ext>
            </a:extLst>
          </p:cNvPr>
          <p:cNvSpPr/>
          <p:nvPr/>
        </p:nvSpPr>
        <p:spPr>
          <a:xfrm>
            <a:off x="1391484" y="2682943"/>
            <a:ext cx="8514988" cy="2212895"/>
          </a:xfrm>
          <a:custGeom>
            <a:avLst/>
            <a:gdLst>
              <a:gd name="connsiteX0" fmla="*/ 0 w 10115888"/>
              <a:gd name="connsiteY0" fmla="*/ 1204386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8" fmla="*/ 0 w 10115888"/>
              <a:gd name="connsiteY8" fmla="*/ 1204386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91440 w 10115888"/>
              <a:gd name="connsiteY7" fmla="*/ 1713388 h 2826334"/>
              <a:gd name="connsiteX0" fmla="*/ 1123091 w 10034593"/>
              <a:gd name="connsiteY0" fmla="*/ 0 h 2826334"/>
              <a:gd name="connsiteX1" fmla="*/ 8830207 w 10034593"/>
              <a:gd name="connsiteY1" fmla="*/ 0 h 2826334"/>
              <a:gd name="connsiteX2" fmla="*/ 10034593 w 10034593"/>
              <a:gd name="connsiteY2" fmla="*/ 1204386 h 2826334"/>
              <a:gd name="connsiteX3" fmla="*/ 10034593 w 10034593"/>
              <a:gd name="connsiteY3" fmla="*/ 1621948 h 2826334"/>
              <a:gd name="connsiteX4" fmla="*/ 8830207 w 10034593"/>
              <a:gd name="connsiteY4" fmla="*/ 2826334 h 2826334"/>
              <a:gd name="connsiteX5" fmla="*/ 1123091 w 10034593"/>
              <a:gd name="connsiteY5" fmla="*/ 2826334 h 2826334"/>
              <a:gd name="connsiteX6" fmla="*/ 10145 w 10034593"/>
              <a:gd name="connsiteY6" fmla="*/ 1713388 h 2826334"/>
              <a:gd name="connsiteX0" fmla="*/ 0 w 8911502"/>
              <a:gd name="connsiteY0" fmla="*/ 0 h 2826334"/>
              <a:gd name="connsiteX1" fmla="*/ 7707116 w 8911502"/>
              <a:gd name="connsiteY1" fmla="*/ 0 h 2826334"/>
              <a:gd name="connsiteX2" fmla="*/ 8911502 w 8911502"/>
              <a:gd name="connsiteY2" fmla="*/ 1204386 h 2826334"/>
              <a:gd name="connsiteX3" fmla="*/ 8911502 w 8911502"/>
              <a:gd name="connsiteY3" fmla="*/ 1621948 h 2826334"/>
              <a:gd name="connsiteX4" fmla="*/ 7707116 w 8911502"/>
              <a:gd name="connsiteY4" fmla="*/ 2826334 h 2826334"/>
              <a:gd name="connsiteX5" fmla="*/ 0 w 8911502"/>
              <a:gd name="connsiteY5" fmla="*/ 2826334 h 28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11502" h="2826334">
                <a:moveTo>
                  <a:pt x="0" y="0"/>
                </a:moveTo>
                <a:lnTo>
                  <a:pt x="7707116" y="0"/>
                </a:lnTo>
                <a:cubicBezTo>
                  <a:pt x="8372280" y="0"/>
                  <a:pt x="8911502" y="539222"/>
                  <a:pt x="8911502" y="1204386"/>
                </a:cubicBezTo>
                <a:lnTo>
                  <a:pt x="8911502" y="1621948"/>
                </a:lnTo>
                <a:cubicBezTo>
                  <a:pt x="8911502" y="2287112"/>
                  <a:pt x="8372280" y="2826334"/>
                  <a:pt x="7707116" y="2826334"/>
                </a:cubicBezTo>
                <a:lnTo>
                  <a:pt x="0" y="2826334"/>
                </a:lnTo>
              </a:path>
            </a:pathLst>
          </a:custGeom>
          <a:noFill/>
          <a:ln w="155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rgbClr val="66C194"/>
              </a:solidFill>
            </a:endParaRPr>
          </a:p>
        </p:txBody>
      </p:sp>
      <p:cxnSp>
        <p:nvCxnSpPr>
          <p:cNvPr id="95" name="Lige forbindelse 94">
            <a:extLst>
              <a:ext uri="{FF2B5EF4-FFF2-40B4-BE49-F238E27FC236}">
                <a16:creationId xmlns:a16="http://schemas.microsoft.com/office/drawing/2014/main" id="{21671977-BB8F-4FE5-B7FC-F1D69B16EC67}"/>
              </a:ext>
            </a:extLst>
          </p:cNvPr>
          <p:cNvCxnSpPr>
            <a:cxnSpLocks/>
          </p:cNvCxnSpPr>
          <p:nvPr/>
        </p:nvCxnSpPr>
        <p:spPr>
          <a:xfrm>
            <a:off x="8870958" y="2675743"/>
            <a:ext cx="2349301" cy="11071"/>
          </a:xfrm>
          <a:prstGeom prst="line">
            <a:avLst/>
          </a:prstGeom>
          <a:ln w="1333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9" name="Lige forbindelse 98">
            <a:extLst>
              <a:ext uri="{FF2B5EF4-FFF2-40B4-BE49-F238E27FC236}">
                <a16:creationId xmlns:a16="http://schemas.microsoft.com/office/drawing/2014/main" id="{0431BA87-BE9D-441A-B8CA-D6DE4EA02D09}"/>
              </a:ext>
            </a:extLst>
          </p:cNvPr>
          <p:cNvCxnSpPr/>
          <p:nvPr/>
        </p:nvCxnSpPr>
        <p:spPr>
          <a:xfrm>
            <a:off x="10677422" y="3357346"/>
            <a:ext cx="0" cy="425513"/>
          </a:xfrm>
          <a:prstGeom prst="line">
            <a:avLst/>
          </a:prstGeom>
          <a:ln w="38100">
            <a:solidFill>
              <a:srgbClr val="CBBBFF"/>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0" name="Ligebenet trekant 99">
            <a:extLst>
              <a:ext uri="{FF2B5EF4-FFF2-40B4-BE49-F238E27FC236}">
                <a16:creationId xmlns:a16="http://schemas.microsoft.com/office/drawing/2014/main" id="{390FAC0A-FE82-4088-8A00-FDD783F4B276}"/>
              </a:ext>
            </a:extLst>
          </p:cNvPr>
          <p:cNvSpPr/>
          <p:nvPr/>
        </p:nvSpPr>
        <p:spPr>
          <a:xfrm rot="5400000">
            <a:off x="9036322" y="2492736"/>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sp>
        <p:nvSpPr>
          <p:cNvPr id="101" name="Ligebenet trekant 100">
            <a:extLst>
              <a:ext uri="{FF2B5EF4-FFF2-40B4-BE49-F238E27FC236}">
                <a16:creationId xmlns:a16="http://schemas.microsoft.com/office/drawing/2014/main" id="{4E050453-C0DC-4102-9C20-32F41E7ED595}"/>
              </a:ext>
            </a:extLst>
          </p:cNvPr>
          <p:cNvSpPr/>
          <p:nvPr/>
        </p:nvSpPr>
        <p:spPr>
          <a:xfrm rot="13547083">
            <a:off x="9456388" y="4352892"/>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pic>
        <p:nvPicPr>
          <p:cNvPr id="106" name="Grafik 105" descr="Forretningsudvikling kontur">
            <a:extLst>
              <a:ext uri="{FF2B5EF4-FFF2-40B4-BE49-F238E27FC236}">
                <a16:creationId xmlns:a16="http://schemas.microsoft.com/office/drawing/2014/main" id="{629D9ABE-3D77-4BE0-8570-3A3E38538C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72519" y="4196610"/>
            <a:ext cx="516155" cy="516155"/>
          </a:xfrm>
          <a:prstGeom prst="rect">
            <a:avLst/>
          </a:prstGeom>
        </p:spPr>
      </p:pic>
      <p:pic>
        <p:nvPicPr>
          <p:cNvPr id="108" name="Grafik 107" descr="Mappesøgning kontur">
            <a:extLst>
              <a:ext uri="{FF2B5EF4-FFF2-40B4-BE49-F238E27FC236}">
                <a16:creationId xmlns:a16="http://schemas.microsoft.com/office/drawing/2014/main" id="{5010DA27-B41A-4315-B898-8FD65A7DC49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75575" y="4132702"/>
            <a:ext cx="567771" cy="567771"/>
          </a:xfrm>
          <a:prstGeom prst="rect">
            <a:avLst/>
          </a:prstGeom>
        </p:spPr>
      </p:pic>
      <p:pic>
        <p:nvPicPr>
          <p:cNvPr id="110" name="Grafik 109" descr="Åben konvolut kontur">
            <a:extLst>
              <a:ext uri="{FF2B5EF4-FFF2-40B4-BE49-F238E27FC236}">
                <a16:creationId xmlns:a16="http://schemas.microsoft.com/office/drawing/2014/main" id="{5A3A1509-21BA-4A50-8CFA-52E45CF2912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69431" y="4241400"/>
            <a:ext cx="426575" cy="426575"/>
          </a:xfrm>
          <a:prstGeom prst="rect">
            <a:avLst/>
          </a:prstGeom>
        </p:spPr>
      </p:pic>
      <p:pic>
        <p:nvPicPr>
          <p:cNvPr id="112" name="Grafik 111" descr="Kommentar synes godt om kontur">
            <a:extLst>
              <a:ext uri="{FF2B5EF4-FFF2-40B4-BE49-F238E27FC236}">
                <a16:creationId xmlns:a16="http://schemas.microsoft.com/office/drawing/2014/main" id="{1374E39F-E8E0-4C43-89A7-C0B4B3A2D6D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367095" y="4218427"/>
            <a:ext cx="567771" cy="567771"/>
          </a:xfrm>
          <a:prstGeom prst="rect">
            <a:avLst/>
          </a:prstGeom>
        </p:spPr>
      </p:pic>
      <p:pic>
        <p:nvPicPr>
          <p:cNvPr id="114" name="Grafik 113" descr="Kommentar synes ikke om kontur">
            <a:extLst>
              <a:ext uri="{FF2B5EF4-FFF2-40B4-BE49-F238E27FC236}">
                <a16:creationId xmlns:a16="http://schemas.microsoft.com/office/drawing/2014/main" id="{2D137752-3F44-4A34-B1E0-4B4285652CD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374864" y="1990905"/>
            <a:ext cx="567771" cy="567771"/>
          </a:xfrm>
          <a:prstGeom prst="rect">
            <a:avLst/>
          </a:prstGeom>
        </p:spPr>
      </p:pic>
      <p:pic>
        <p:nvPicPr>
          <p:cNvPr id="116" name="Grafik 115" descr="Hjerte med pulse kontur">
            <a:extLst>
              <a:ext uri="{FF2B5EF4-FFF2-40B4-BE49-F238E27FC236}">
                <a16:creationId xmlns:a16="http://schemas.microsoft.com/office/drawing/2014/main" id="{07146181-15F9-4205-BA8A-0E2F830ECA0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72733" y="1904751"/>
            <a:ext cx="567771" cy="567771"/>
          </a:xfrm>
          <a:prstGeom prst="rect">
            <a:avLst/>
          </a:prstGeom>
        </p:spPr>
      </p:pic>
      <p:pic>
        <p:nvPicPr>
          <p:cNvPr id="122" name="Grafik 121" descr="Slynge kontur">
            <a:extLst>
              <a:ext uri="{FF2B5EF4-FFF2-40B4-BE49-F238E27FC236}">
                <a16:creationId xmlns:a16="http://schemas.microsoft.com/office/drawing/2014/main" id="{C85EA5C2-CF1A-47DC-8D7D-423232FADFAC}"/>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410437" y="1953252"/>
            <a:ext cx="516155" cy="516155"/>
          </a:xfrm>
          <a:prstGeom prst="rect">
            <a:avLst/>
          </a:prstGeom>
        </p:spPr>
      </p:pic>
      <p:pic>
        <p:nvPicPr>
          <p:cNvPr id="124" name="Grafik 123" descr="Håndtryk kontur">
            <a:extLst>
              <a:ext uri="{FF2B5EF4-FFF2-40B4-BE49-F238E27FC236}">
                <a16:creationId xmlns:a16="http://schemas.microsoft.com/office/drawing/2014/main" id="{59958A17-DA73-4F43-9048-50F2C6F75B04}"/>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632926" y="1952220"/>
            <a:ext cx="516155" cy="516155"/>
          </a:xfrm>
          <a:prstGeom prst="rect">
            <a:avLst/>
          </a:prstGeom>
        </p:spPr>
      </p:pic>
      <p:cxnSp>
        <p:nvCxnSpPr>
          <p:cNvPr id="126" name="Lige forbindelse 125">
            <a:extLst>
              <a:ext uri="{FF2B5EF4-FFF2-40B4-BE49-F238E27FC236}">
                <a16:creationId xmlns:a16="http://schemas.microsoft.com/office/drawing/2014/main" id="{18703EC5-9162-4C42-BB42-35156E44DCE4}"/>
              </a:ext>
            </a:extLst>
          </p:cNvPr>
          <p:cNvCxnSpPr>
            <a:cxnSpLocks/>
          </p:cNvCxnSpPr>
          <p:nvPr/>
        </p:nvCxnSpPr>
        <p:spPr>
          <a:xfrm>
            <a:off x="18860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Lige forbindelse 126">
            <a:extLst>
              <a:ext uri="{FF2B5EF4-FFF2-40B4-BE49-F238E27FC236}">
                <a16:creationId xmlns:a16="http://schemas.microsoft.com/office/drawing/2014/main" id="{FB83B3A4-2129-4462-ABF7-26F93E501CCE}"/>
              </a:ext>
            </a:extLst>
          </p:cNvPr>
          <p:cNvCxnSpPr>
            <a:cxnSpLocks/>
          </p:cNvCxnSpPr>
          <p:nvPr/>
        </p:nvCxnSpPr>
        <p:spPr>
          <a:xfrm>
            <a:off x="3666501"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8" name="Lige forbindelse 127">
            <a:extLst>
              <a:ext uri="{FF2B5EF4-FFF2-40B4-BE49-F238E27FC236}">
                <a16:creationId xmlns:a16="http://schemas.microsoft.com/office/drawing/2014/main" id="{AD551A6A-1036-4BC8-8E70-37535D3542A8}"/>
              </a:ext>
            </a:extLst>
          </p:cNvPr>
          <p:cNvCxnSpPr>
            <a:cxnSpLocks/>
          </p:cNvCxnSpPr>
          <p:nvPr/>
        </p:nvCxnSpPr>
        <p:spPr>
          <a:xfrm>
            <a:off x="5479883"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9" name="Lige forbindelse 128">
            <a:extLst>
              <a:ext uri="{FF2B5EF4-FFF2-40B4-BE49-F238E27FC236}">
                <a16:creationId xmlns:a16="http://schemas.microsoft.com/office/drawing/2014/main" id="{C89FE85A-59A2-4C5C-81EE-72CADEB17924}"/>
              </a:ext>
            </a:extLst>
          </p:cNvPr>
          <p:cNvCxnSpPr>
            <a:cxnSpLocks/>
          </p:cNvCxnSpPr>
          <p:nvPr/>
        </p:nvCxnSpPr>
        <p:spPr>
          <a:xfrm>
            <a:off x="78677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0" name="Lige forbindelse 129">
            <a:extLst>
              <a:ext uri="{FF2B5EF4-FFF2-40B4-BE49-F238E27FC236}">
                <a16:creationId xmlns:a16="http://schemas.microsoft.com/office/drawing/2014/main" id="{2F7D94C7-DF82-4363-9829-8BBB6303457C}"/>
              </a:ext>
            </a:extLst>
          </p:cNvPr>
          <p:cNvCxnSpPr>
            <a:cxnSpLocks/>
          </p:cNvCxnSpPr>
          <p:nvPr/>
        </p:nvCxnSpPr>
        <p:spPr>
          <a:xfrm>
            <a:off x="10660894"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1" name="Lige forbindelse 130">
            <a:extLst>
              <a:ext uri="{FF2B5EF4-FFF2-40B4-BE49-F238E27FC236}">
                <a16:creationId xmlns:a16="http://schemas.microsoft.com/office/drawing/2014/main" id="{96B6F84C-A145-4CED-BC01-4310E6A897A8}"/>
              </a:ext>
            </a:extLst>
          </p:cNvPr>
          <p:cNvCxnSpPr>
            <a:cxnSpLocks/>
          </p:cNvCxnSpPr>
          <p:nvPr/>
        </p:nvCxnSpPr>
        <p:spPr>
          <a:xfrm>
            <a:off x="2030596"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2" name="Lige forbindelse 131">
            <a:extLst>
              <a:ext uri="{FF2B5EF4-FFF2-40B4-BE49-F238E27FC236}">
                <a16:creationId xmlns:a16="http://schemas.microsoft.com/office/drawing/2014/main" id="{92E78BFC-E1DE-49AD-A343-68E8C02FDF2E}"/>
              </a:ext>
            </a:extLst>
          </p:cNvPr>
          <p:cNvCxnSpPr>
            <a:cxnSpLocks/>
          </p:cNvCxnSpPr>
          <p:nvPr/>
        </p:nvCxnSpPr>
        <p:spPr>
          <a:xfrm>
            <a:off x="436198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Lige forbindelse 132">
            <a:extLst>
              <a:ext uri="{FF2B5EF4-FFF2-40B4-BE49-F238E27FC236}">
                <a16:creationId xmlns:a16="http://schemas.microsoft.com/office/drawing/2014/main" id="{FA596E3D-DC8B-4E52-8533-6FD70FCFE52B}"/>
              </a:ext>
            </a:extLst>
          </p:cNvPr>
          <p:cNvCxnSpPr>
            <a:cxnSpLocks/>
          </p:cNvCxnSpPr>
          <p:nvPr/>
        </p:nvCxnSpPr>
        <p:spPr>
          <a:xfrm>
            <a:off x="6789537"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Lige forbindelse 133">
            <a:extLst>
              <a:ext uri="{FF2B5EF4-FFF2-40B4-BE49-F238E27FC236}">
                <a16:creationId xmlns:a16="http://schemas.microsoft.com/office/drawing/2014/main" id="{294F6777-9E62-43A6-8183-2CD6A1866B53}"/>
              </a:ext>
            </a:extLst>
          </p:cNvPr>
          <p:cNvCxnSpPr>
            <a:cxnSpLocks/>
          </p:cNvCxnSpPr>
          <p:nvPr/>
        </p:nvCxnSpPr>
        <p:spPr>
          <a:xfrm>
            <a:off x="866956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39" name="Grafik 138" descr="Puslespil kontur">
            <a:extLst>
              <a:ext uri="{FF2B5EF4-FFF2-40B4-BE49-F238E27FC236}">
                <a16:creationId xmlns:a16="http://schemas.microsoft.com/office/drawing/2014/main" id="{33F69A90-1EFE-4683-AC42-E364D6FBDA0B}"/>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rot="639497">
            <a:off x="5176170" y="1926883"/>
            <a:ext cx="516155" cy="516155"/>
          </a:xfrm>
          <a:prstGeom prst="rect">
            <a:avLst/>
          </a:prstGeom>
        </p:spPr>
      </p:pic>
      <p:sp>
        <p:nvSpPr>
          <p:cNvPr id="3" name="Pil: højre 2">
            <a:extLst>
              <a:ext uri="{FF2B5EF4-FFF2-40B4-BE49-F238E27FC236}">
                <a16:creationId xmlns:a16="http://schemas.microsoft.com/office/drawing/2014/main" id="{1D43B8AB-2ADC-7778-BAA5-2145AD3DFB05}"/>
              </a:ext>
            </a:extLst>
          </p:cNvPr>
          <p:cNvSpPr/>
          <p:nvPr/>
        </p:nvSpPr>
        <p:spPr>
          <a:xfrm>
            <a:off x="222182" y="2474287"/>
            <a:ext cx="1127082" cy="433381"/>
          </a:xfrm>
          <a:prstGeom prst="rightArrow">
            <a:avLst>
              <a:gd name="adj1" fmla="val 100000"/>
              <a:gd name="adj2" fmla="val 52671"/>
            </a:avLst>
          </a:prstGeom>
          <a:solidFill>
            <a:srgbClr val="EBE6FF"/>
          </a:solidFill>
          <a:ln w="19050">
            <a:solidFill>
              <a:srgbClr val="CBBBFF"/>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0" rIns="0" bIns="0" rtlCol="0" anchor="ctr" anchorCtr="0"/>
          <a:lstStyle/>
          <a:p>
            <a:r>
              <a:rPr lang="da-DK" sz="1100">
                <a:solidFill>
                  <a:schemeClr val="tx2"/>
                </a:solidFill>
              </a:rPr>
              <a:t>Kunde logger</a:t>
            </a:r>
          </a:p>
          <a:p>
            <a:r>
              <a:rPr lang="da-DK" sz="1100">
                <a:solidFill>
                  <a:schemeClr val="tx2"/>
                </a:solidFill>
              </a:rPr>
              <a:t>på Min side</a:t>
            </a:r>
          </a:p>
        </p:txBody>
      </p:sp>
      <p:sp>
        <p:nvSpPr>
          <p:cNvPr id="4" name="Rektangel 3">
            <a:extLst>
              <a:ext uri="{FF2B5EF4-FFF2-40B4-BE49-F238E27FC236}">
                <a16:creationId xmlns:a16="http://schemas.microsoft.com/office/drawing/2014/main" id="{91ADAE52-CD0D-9BE6-DF30-AACD3C3E8F24}"/>
              </a:ext>
            </a:extLst>
          </p:cNvPr>
          <p:cNvSpPr/>
          <p:nvPr/>
        </p:nvSpPr>
        <p:spPr>
          <a:xfrm>
            <a:off x="3362517" y="5130351"/>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Skadebehandler </a:t>
            </a:r>
            <a:r>
              <a:rPr lang="da-DK" sz="1100" b="1">
                <a:solidFill>
                  <a:schemeClr val="tx2"/>
                </a:solidFill>
              </a:rPr>
              <a:t>sender  brev med detaljer </a:t>
            </a:r>
            <a:r>
              <a:rPr lang="da-DK" sz="1100">
                <a:solidFill>
                  <a:schemeClr val="tx2"/>
                </a:solidFill>
              </a:rPr>
              <a:t>- efter bekræftelse af videregivelsessamtykke via Min side</a:t>
            </a:r>
          </a:p>
        </p:txBody>
      </p:sp>
      <p:cxnSp>
        <p:nvCxnSpPr>
          <p:cNvPr id="5" name="Lige forbindelse 4">
            <a:extLst>
              <a:ext uri="{FF2B5EF4-FFF2-40B4-BE49-F238E27FC236}">
                <a16:creationId xmlns:a16="http://schemas.microsoft.com/office/drawing/2014/main" id="{3D6D4DE8-B41F-82BE-3CC4-A30A0AABE1FE}"/>
              </a:ext>
            </a:extLst>
          </p:cNvPr>
          <p:cNvCxnSpPr/>
          <p:nvPr/>
        </p:nvCxnSpPr>
        <p:spPr>
          <a:xfrm>
            <a:off x="387683" y="998972"/>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63237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AF19621-387D-C086-F13B-247807E320E3}"/>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4" name="think-cell data - do not delete" hidden="1">
                        <a:extLst>
                          <a:ext uri="{FF2B5EF4-FFF2-40B4-BE49-F238E27FC236}">
                            <a16:creationId xmlns:a16="http://schemas.microsoft.com/office/drawing/2014/main" id="{4AF19621-387D-C086-F13B-247807E320E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378880" y="360000"/>
            <a:ext cx="10184400" cy="258700"/>
          </a:xfrm>
        </p:spPr>
        <p:txBody>
          <a:bodyPr/>
          <a:lstStyle/>
          <a:p>
            <a:r>
              <a:rPr lang="da-DK" sz="3200" b="1"/>
              <a:t>Screening</a:t>
            </a:r>
          </a:p>
        </p:txBody>
      </p:sp>
      <p:sp>
        <p:nvSpPr>
          <p:cNvPr id="6" name="Footer Placeholder 5">
            <a:extLst>
              <a:ext uri="{FF2B5EF4-FFF2-40B4-BE49-F238E27FC236}">
                <a16:creationId xmlns:a16="http://schemas.microsoft.com/office/drawing/2014/main" id="{D813DEED-1B07-4B92-972B-952102D8B683}"/>
              </a:ext>
            </a:extLst>
          </p:cNvPr>
          <p:cNvSpPr>
            <a:spLocks noGrp="1"/>
          </p:cNvSpPr>
          <p:nvPr>
            <p:ph type="ftr" sz="quarter" idx="11"/>
          </p:nvPr>
        </p:nvSpPr>
        <p:spPr/>
        <p:txBody>
          <a:bodyPr/>
          <a:lstStyle/>
          <a:p>
            <a:r>
              <a:rPr lang="da-DK"/>
              <a:t>Gjensidige Forsikring Group</a:t>
            </a:r>
          </a:p>
        </p:txBody>
      </p:sp>
      <p:sp>
        <p:nvSpPr>
          <p:cNvPr id="7" name="Slide Number Placeholder 6">
            <a:extLst>
              <a:ext uri="{FF2B5EF4-FFF2-40B4-BE49-F238E27FC236}">
                <a16:creationId xmlns:a16="http://schemas.microsoft.com/office/drawing/2014/main" id="{B7A14AEF-2221-4859-B710-C2A338459D77}"/>
              </a:ext>
            </a:extLst>
          </p:cNvPr>
          <p:cNvSpPr>
            <a:spLocks noGrp="1"/>
          </p:cNvSpPr>
          <p:nvPr>
            <p:ph type="sldNum" sz="quarter" idx="12"/>
          </p:nvPr>
        </p:nvSpPr>
        <p:spPr/>
        <p:txBody>
          <a:bodyPr/>
          <a:lstStyle/>
          <a:p>
            <a:fld id="{23AA811B-2EBD-4900-905E-5BE206449611}" type="slidenum">
              <a:rPr lang="da-DK" smtClean="0"/>
              <a:pPr/>
              <a:t>15</a:t>
            </a:fld>
            <a:endParaRPr lang="da-DK"/>
          </a:p>
        </p:txBody>
      </p:sp>
      <p:pic>
        <p:nvPicPr>
          <p:cNvPr id="12" name="Billede 11" descr="Kvinde, der bærer hovedtelefoner">
            <a:extLst>
              <a:ext uri="{FF2B5EF4-FFF2-40B4-BE49-F238E27FC236}">
                <a16:creationId xmlns:a16="http://schemas.microsoft.com/office/drawing/2014/main" id="{8E0B18E6-B216-34C0-6CAC-27138F70C00F}"/>
              </a:ext>
            </a:extLst>
          </p:cNvPr>
          <p:cNvPicPr>
            <a:picLocks noChangeAspect="1"/>
          </p:cNvPicPr>
          <p:nvPr/>
        </p:nvPicPr>
        <p:blipFill rotWithShape="1">
          <a:blip r:embed="rId7">
            <a:extLst>
              <a:ext uri="{28A0092B-C50C-407E-A947-70E740481C1C}">
                <a14:useLocalDpi xmlns:a14="http://schemas.microsoft.com/office/drawing/2010/main" val="0"/>
              </a:ext>
            </a:extLst>
          </a:blip>
          <a:srcRect l="-319" r="319"/>
          <a:stretch/>
        </p:blipFill>
        <p:spPr>
          <a:xfrm>
            <a:off x="378879" y="1344579"/>
            <a:ext cx="6219883" cy="4380023"/>
          </a:xfrm>
          <a:prstGeom prst="rect">
            <a:avLst/>
          </a:prstGeom>
          <a:effectLst>
            <a:outerShdw blurRad="50800" dist="38100" dir="2700000" algn="tl" rotWithShape="0">
              <a:prstClr val="black">
                <a:alpha val="40000"/>
              </a:prstClr>
            </a:outerShdw>
          </a:effectLst>
        </p:spPr>
      </p:pic>
      <p:cxnSp>
        <p:nvCxnSpPr>
          <p:cNvPr id="19" name="Lige forbindelse 18">
            <a:extLst>
              <a:ext uri="{FF2B5EF4-FFF2-40B4-BE49-F238E27FC236}">
                <a16:creationId xmlns:a16="http://schemas.microsoft.com/office/drawing/2014/main" id="{5B6BC484-7595-5922-289D-CBA93147546A}"/>
              </a:ext>
            </a:extLst>
          </p:cNvPr>
          <p:cNvCxnSpPr/>
          <p:nvPr/>
        </p:nvCxnSpPr>
        <p:spPr>
          <a:xfrm>
            <a:off x="351048" y="88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2">
            <a:extLst>
              <a:ext uri="{FF2B5EF4-FFF2-40B4-BE49-F238E27FC236}">
                <a16:creationId xmlns:a16="http://schemas.microsoft.com/office/drawing/2014/main" id="{3EBA3FAB-C077-FA2C-E7BC-CA02393A6343}"/>
              </a:ext>
            </a:extLst>
          </p:cNvPr>
          <p:cNvSpPr/>
          <p:nvPr/>
        </p:nvSpPr>
        <p:spPr>
          <a:xfrm>
            <a:off x="4548554" y="1159301"/>
            <a:ext cx="2219569" cy="4809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Pladsholder til indhold 17">
            <a:extLst>
              <a:ext uri="{FF2B5EF4-FFF2-40B4-BE49-F238E27FC236}">
                <a16:creationId xmlns:a16="http://schemas.microsoft.com/office/drawing/2014/main" id="{78F0C058-B53B-24A1-5D61-71FF5321676E}"/>
              </a:ext>
            </a:extLst>
          </p:cNvPr>
          <p:cNvSpPr>
            <a:spLocks noGrp="1"/>
          </p:cNvSpPr>
          <p:nvPr>
            <p:ph idx="1"/>
          </p:nvPr>
        </p:nvSpPr>
        <p:spPr>
          <a:xfrm>
            <a:off x="5003239" y="1778670"/>
            <a:ext cx="6100961" cy="3570960"/>
          </a:xfrm>
        </p:spPr>
        <p:txBody>
          <a:bodyPr/>
          <a:lstStyle/>
          <a:p>
            <a:pPr marL="0" indent="0">
              <a:buNone/>
            </a:pPr>
            <a:r>
              <a:rPr lang="da-DK" b="1" dirty="0"/>
              <a:t>Algoritme</a:t>
            </a:r>
            <a:br>
              <a:rPr lang="da-DK" b="1" dirty="0"/>
            </a:br>
            <a:r>
              <a:rPr lang="da-DK" b="1" dirty="0"/>
              <a:t> </a:t>
            </a:r>
          </a:p>
          <a:p>
            <a:pPr lvl="1"/>
            <a:r>
              <a:rPr lang="da-DK" sz="1400" dirty="0"/>
              <a:t>Historisk data</a:t>
            </a:r>
          </a:p>
          <a:p>
            <a:pPr lvl="1"/>
            <a:r>
              <a:rPr lang="da-DK" sz="1400" dirty="0"/>
              <a:t>Aktuel skadesdata</a:t>
            </a:r>
          </a:p>
          <a:p>
            <a:pPr lvl="1"/>
            <a:r>
              <a:rPr lang="da-DK" sz="1400" dirty="0"/>
              <a:t>Statistiske data</a:t>
            </a:r>
          </a:p>
          <a:p>
            <a:pPr lvl="1"/>
            <a:r>
              <a:rPr lang="da-DK" sz="1400" dirty="0"/>
              <a:t>Diagnose</a:t>
            </a:r>
          </a:p>
          <a:p>
            <a:pPr marL="0" indent="0">
              <a:buNone/>
            </a:pPr>
            <a:endParaRPr lang="da-DK" sz="1200" dirty="0"/>
          </a:p>
          <a:p>
            <a:pPr marL="0" indent="0">
              <a:buNone/>
            </a:pPr>
            <a:r>
              <a:rPr lang="da-DK" b="1" dirty="0"/>
              <a:t>Omsorgssamtale</a:t>
            </a:r>
            <a:r>
              <a:rPr lang="da-DK" sz="1200" dirty="0"/>
              <a:t> </a:t>
            </a:r>
            <a:br>
              <a:rPr lang="da-DK" sz="1200" dirty="0"/>
            </a:br>
            <a:r>
              <a:rPr lang="da-DK" sz="1400" dirty="0"/>
              <a:t>- scoring foretages ud fra aktuel samlede situation baseret på:</a:t>
            </a:r>
            <a:br>
              <a:rPr lang="da-DK" sz="1400" dirty="0"/>
            </a:br>
            <a:endParaRPr lang="da-DK" sz="1400" dirty="0"/>
          </a:p>
          <a:p>
            <a:pPr lvl="1"/>
            <a:r>
              <a:rPr lang="da-DK" sz="1400" dirty="0"/>
              <a:t>Kundens </a:t>
            </a:r>
            <a:r>
              <a:rPr lang="da-DK" sz="1400" dirty="0" err="1"/>
              <a:t>egenvurdering</a:t>
            </a:r>
            <a:endParaRPr lang="da-DK" sz="1400" dirty="0"/>
          </a:p>
          <a:p>
            <a:pPr lvl="1"/>
            <a:r>
              <a:rPr lang="da-DK" sz="1400" dirty="0"/>
              <a:t>Complianceniveau</a:t>
            </a:r>
          </a:p>
          <a:p>
            <a:pPr lvl="1"/>
            <a:r>
              <a:rPr lang="da-DK" sz="1400" dirty="0"/>
              <a:t>Arbejdssituation</a:t>
            </a:r>
          </a:p>
          <a:p>
            <a:pPr lvl="1"/>
            <a:r>
              <a:rPr lang="da-DK" sz="1400" dirty="0" err="1"/>
              <a:t>Coping</a:t>
            </a:r>
            <a:r>
              <a:rPr lang="da-DK" sz="1400" dirty="0"/>
              <a:t> af smerter/symptomer </a:t>
            </a:r>
          </a:p>
        </p:txBody>
      </p:sp>
    </p:spTree>
    <p:custDataLst>
      <p:custData r:id="rId1"/>
      <p:custData r:id="rId2"/>
    </p:custDataLst>
    <p:extLst>
      <p:ext uri="{BB962C8B-B14F-4D97-AF65-F5344CB8AC3E}">
        <p14:creationId xmlns:p14="http://schemas.microsoft.com/office/powerpoint/2010/main" val="1858589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CF84676-8CCE-36C8-1B58-15A99594F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10" name="think-cell data - do not delete" hidden="1">
                        <a:extLst>
                          <a:ext uri="{FF2B5EF4-FFF2-40B4-BE49-F238E27FC236}">
                            <a16:creationId xmlns:a16="http://schemas.microsoft.com/office/drawing/2014/main" id="{DCF84676-8CCE-36C8-1B58-15A99594F8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Billede 4">
            <a:extLst>
              <a:ext uri="{FF2B5EF4-FFF2-40B4-BE49-F238E27FC236}">
                <a16:creationId xmlns:a16="http://schemas.microsoft.com/office/drawing/2014/main" id="{8CF8971D-CC62-4E4B-1B69-D57B1B6CF186}"/>
              </a:ext>
            </a:extLst>
          </p:cNvPr>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a:stretch/>
        </p:blipFill>
        <p:spPr>
          <a:xfrm>
            <a:off x="5722395" y="220876"/>
            <a:ext cx="6226896" cy="6421719"/>
          </a:xfrm>
          <a:prstGeom prst="rect">
            <a:avLst/>
          </a:prstGeom>
          <a:effectLst>
            <a:outerShdw blurRad="50800" dist="38100" dir="2700000" algn="tl" rotWithShape="0">
              <a:prstClr val="black">
                <a:alpha val="40000"/>
              </a:prstClr>
            </a:outerShdw>
          </a:effectLst>
        </p:spPr>
      </p:pic>
      <p:sp>
        <p:nvSpPr>
          <p:cNvPr id="6" name="Pladsholder til sidefod 5">
            <a:extLst>
              <a:ext uri="{FF2B5EF4-FFF2-40B4-BE49-F238E27FC236}">
                <a16:creationId xmlns:a16="http://schemas.microsoft.com/office/drawing/2014/main" id="{B10A4120-BBF0-F144-8E0E-62C60B3CDF4C}"/>
              </a:ext>
            </a:extLst>
          </p:cNvPr>
          <p:cNvSpPr>
            <a:spLocks noGrp="1"/>
          </p:cNvSpPr>
          <p:nvPr>
            <p:ph type="ftr" sz="quarter" idx="11"/>
          </p:nvPr>
        </p:nvSpPr>
        <p:spPr/>
        <p:txBody>
          <a:bodyPr/>
          <a:lstStyle/>
          <a:p>
            <a:r>
              <a:rPr lang="da-DK"/>
              <a:t>Gjensidige Forsikring Group</a:t>
            </a:r>
          </a:p>
        </p:txBody>
      </p:sp>
      <p:sp>
        <p:nvSpPr>
          <p:cNvPr id="7" name="Pladsholder til slidenummer 6">
            <a:extLst>
              <a:ext uri="{FF2B5EF4-FFF2-40B4-BE49-F238E27FC236}">
                <a16:creationId xmlns:a16="http://schemas.microsoft.com/office/drawing/2014/main" id="{E262D5F9-710B-1050-7991-7AEA83F9C410}"/>
              </a:ext>
            </a:extLst>
          </p:cNvPr>
          <p:cNvSpPr>
            <a:spLocks noGrp="1"/>
          </p:cNvSpPr>
          <p:nvPr>
            <p:ph type="sldNum" sz="quarter" idx="12"/>
          </p:nvPr>
        </p:nvSpPr>
        <p:spPr/>
        <p:txBody>
          <a:bodyPr/>
          <a:lstStyle/>
          <a:p>
            <a:fld id="{23AA811B-2EBD-4900-905E-5BE206449611}" type="slidenum">
              <a:rPr lang="da-DK" smtClean="0"/>
              <a:t>16</a:t>
            </a:fld>
            <a:endParaRPr lang="da-DK"/>
          </a:p>
        </p:txBody>
      </p:sp>
      <p:cxnSp>
        <p:nvCxnSpPr>
          <p:cNvPr id="34" name="Lige forbindelse 33">
            <a:extLst>
              <a:ext uri="{FF2B5EF4-FFF2-40B4-BE49-F238E27FC236}">
                <a16:creationId xmlns:a16="http://schemas.microsoft.com/office/drawing/2014/main" id="{3345B924-76F3-B83F-451E-01933999E993}"/>
              </a:ext>
            </a:extLst>
          </p:cNvPr>
          <p:cNvCxnSpPr>
            <a:cxnSpLocks/>
          </p:cNvCxnSpPr>
          <p:nvPr/>
        </p:nvCxnSpPr>
        <p:spPr>
          <a:xfrm flipH="1">
            <a:off x="9293509" y="4628665"/>
            <a:ext cx="165" cy="136637"/>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70647CE9-F638-EFD2-04D3-899C3F76A0DD}"/>
              </a:ext>
            </a:extLst>
          </p:cNvPr>
          <p:cNvSpPr/>
          <p:nvPr/>
        </p:nvSpPr>
        <p:spPr>
          <a:xfrm>
            <a:off x="6281224" y="3985761"/>
            <a:ext cx="1431917" cy="1404285"/>
          </a:xfrm>
          <a:prstGeom prst="ellipse">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tx2"/>
              </a:solidFill>
            </a:endParaRPr>
          </a:p>
        </p:txBody>
      </p:sp>
      <p:sp>
        <p:nvSpPr>
          <p:cNvPr id="11" name="Ellipse 10">
            <a:extLst>
              <a:ext uri="{FF2B5EF4-FFF2-40B4-BE49-F238E27FC236}">
                <a16:creationId xmlns:a16="http://schemas.microsoft.com/office/drawing/2014/main" id="{D2D1685C-E408-1CDC-5C94-A413395E9C74}"/>
              </a:ext>
            </a:extLst>
          </p:cNvPr>
          <p:cNvSpPr/>
          <p:nvPr/>
        </p:nvSpPr>
        <p:spPr>
          <a:xfrm>
            <a:off x="6344130" y="5029778"/>
            <a:ext cx="1369011" cy="13134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bg1"/>
              </a:solidFill>
            </a:endParaRPr>
          </a:p>
        </p:txBody>
      </p:sp>
      <p:sp>
        <p:nvSpPr>
          <p:cNvPr id="4" name="Rektangel: afrundede hjørner 3">
            <a:extLst>
              <a:ext uri="{FF2B5EF4-FFF2-40B4-BE49-F238E27FC236}">
                <a16:creationId xmlns:a16="http://schemas.microsoft.com/office/drawing/2014/main" id="{C8A19BC6-7BC0-5724-248C-39D4EDC65621}"/>
              </a:ext>
            </a:extLst>
          </p:cNvPr>
          <p:cNvSpPr/>
          <p:nvPr/>
        </p:nvSpPr>
        <p:spPr>
          <a:xfrm>
            <a:off x="8267974" y="4057651"/>
            <a:ext cx="2317525" cy="219265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r>
              <a:rPr lang="da-DK" sz="1050" b="1" noProof="0" dirty="0">
                <a:solidFill>
                  <a:schemeClr val="tx2"/>
                </a:solidFill>
              </a:rPr>
              <a:t>Eksempel på forløb</a:t>
            </a:r>
          </a:p>
          <a:p>
            <a:endParaRPr lang="da-DK" sz="800" noProof="0" dirty="0">
              <a:solidFill>
                <a:schemeClr val="tx2"/>
              </a:solidFill>
            </a:endParaRPr>
          </a:p>
          <a:p>
            <a:pPr marL="171450" indent="-171450">
              <a:buFont typeface="Arial" panose="020B0604020202020204" pitchFamily="34" charset="0"/>
              <a:buChar char="•"/>
            </a:pPr>
            <a:r>
              <a:rPr lang="da-DK" sz="1050" noProof="0" dirty="0" err="1">
                <a:solidFill>
                  <a:schemeClr val="tx2"/>
                </a:solidFill>
              </a:rPr>
              <a:t>Forsamtale</a:t>
            </a:r>
            <a:endParaRPr lang="da-DK" sz="1050" noProof="0" dirty="0">
              <a:solidFill>
                <a:schemeClr val="tx2"/>
              </a:solidFill>
            </a:endParaRPr>
          </a:p>
          <a:p>
            <a:pPr marL="171450" indent="-171450">
              <a:buFont typeface="Arial" panose="020B0604020202020204" pitchFamily="34" charset="0"/>
              <a:buChar char="•"/>
            </a:pPr>
            <a:r>
              <a:rPr lang="da-DK" sz="1050" dirty="0">
                <a:solidFill>
                  <a:schemeClr val="tx2"/>
                </a:solidFill>
              </a:rPr>
              <a:t>Udredning inkl. tests</a:t>
            </a:r>
          </a:p>
          <a:p>
            <a:pPr marL="171450" indent="-171450">
              <a:buFont typeface="Arial" panose="020B0604020202020204" pitchFamily="34" charset="0"/>
              <a:buChar char="•"/>
            </a:pPr>
            <a:r>
              <a:rPr lang="da-DK" sz="1050" noProof="0" dirty="0">
                <a:solidFill>
                  <a:schemeClr val="tx2"/>
                </a:solidFill>
              </a:rPr>
              <a:t>Medicinsk behandling</a:t>
            </a:r>
          </a:p>
          <a:p>
            <a:pPr marL="171450" indent="-171450">
              <a:buFont typeface="Arial" panose="020B0604020202020204" pitchFamily="34" charset="0"/>
              <a:buChar char="•"/>
            </a:pPr>
            <a:r>
              <a:rPr lang="da-DK" sz="1050" dirty="0">
                <a:solidFill>
                  <a:schemeClr val="tx2"/>
                </a:solidFill>
              </a:rPr>
              <a:t>Mestringsforløb</a:t>
            </a:r>
          </a:p>
          <a:p>
            <a:pPr marL="171450" indent="-171450">
              <a:buFont typeface="Arial" panose="020B0604020202020204" pitchFamily="34" charset="0"/>
              <a:buChar char="•"/>
            </a:pPr>
            <a:r>
              <a:rPr lang="da-DK" sz="1050" noProof="0" dirty="0">
                <a:solidFill>
                  <a:schemeClr val="tx2"/>
                </a:solidFill>
              </a:rPr>
              <a:t>Henvisning til fortsat medicinudskrivning ved offentlig psykiater</a:t>
            </a:r>
          </a:p>
        </p:txBody>
      </p:sp>
      <p:sp>
        <p:nvSpPr>
          <p:cNvPr id="12" name="Tekstfelt 11">
            <a:extLst>
              <a:ext uri="{FF2B5EF4-FFF2-40B4-BE49-F238E27FC236}">
                <a16:creationId xmlns:a16="http://schemas.microsoft.com/office/drawing/2014/main" id="{BBAEAD06-2E2E-B905-6609-C0EDBEEB3BDF}"/>
              </a:ext>
            </a:extLst>
          </p:cNvPr>
          <p:cNvSpPr txBox="1"/>
          <p:nvPr/>
        </p:nvSpPr>
        <p:spPr>
          <a:xfrm>
            <a:off x="6344130" y="5480022"/>
            <a:ext cx="1306104" cy="338554"/>
          </a:xfrm>
          <a:prstGeom prst="rect">
            <a:avLst/>
          </a:prstGeom>
          <a:noFill/>
        </p:spPr>
        <p:txBody>
          <a:bodyPr wrap="square">
            <a:spAutoFit/>
          </a:bodyPr>
          <a:lstStyle/>
          <a:p>
            <a:pPr algn="ctr"/>
            <a:r>
              <a:rPr lang="da-DK" sz="800" noProof="0" dirty="0">
                <a:solidFill>
                  <a:schemeClr val="bg1"/>
                </a:solidFill>
              </a:rPr>
              <a:t>Følger Nationale Kliniske Retningslinjer</a:t>
            </a:r>
          </a:p>
        </p:txBody>
      </p:sp>
      <p:sp>
        <p:nvSpPr>
          <p:cNvPr id="14" name="Tekstfelt 13">
            <a:extLst>
              <a:ext uri="{FF2B5EF4-FFF2-40B4-BE49-F238E27FC236}">
                <a16:creationId xmlns:a16="http://schemas.microsoft.com/office/drawing/2014/main" id="{9E364481-A166-E124-2D1E-063BA3E00B18}"/>
              </a:ext>
            </a:extLst>
          </p:cNvPr>
          <p:cNvSpPr txBox="1"/>
          <p:nvPr/>
        </p:nvSpPr>
        <p:spPr>
          <a:xfrm>
            <a:off x="6308116" y="4404251"/>
            <a:ext cx="1378132" cy="461665"/>
          </a:xfrm>
          <a:prstGeom prst="rect">
            <a:avLst/>
          </a:prstGeom>
          <a:noFill/>
        </p:spPr>
        <p:txBody>
          <a:bodyPr wrap="square">
            <a:spAutoFit/>
          </a:bodyPr>
          <a:lstStyle/>
          <a:p>
            <a:pPr algn="ctr"/>
            <a:r>
              <a:rPr lang="da-DK" sz="800" noProof="0" dirty="0">
                <a:solidFill>
                  <a:schemeClr val="tx2"/>
                </a:solidFill>
              </a:rPr>
              <a:t>Følger visitations-</a:t>
            </a:r>
          </a:p>
          <a:p>
            <a:pPr algn="ctr"/>
            <a:r>
              <a:rPr lang="da-DK" sz="800" noProof="0" dirty="0">
                <a:solidFill>
                  <a:schemeClr val="tx2"/>
                </a:solidFill>
              </a:rPr>
              <a:t>vejledning fra </a:t>
            </a:r>
          </a:p>
          <a:p>
            <a:pPr algn="ctr"/>
            <a:r>
              <a:rPr lang="da-DK" sz="800" noProof="0" dirty="0">
                <a:solidFill>
                  <a:schemeClr val="tx2"/>
                </a:solidFill>
              </a:rPr>
              <a:t>Sundhedsstyrelsen</a:t>
            </a:r>
          </a:p>
        </p:txBody>
      </p:sp>
      <p:sp>
        <p:nvSpPr>
          <p:cNvPr id="9" name="Titel 1">
            <a:extLst>
              <a:ext uri="{FF2B5EF4-FFF2-40B4-BE49-F238E27FC236}">
                <a16:creationId xmlns:a16="http://schemas.microsoft.com/office/drawing/2014/main" id="{BF6B3AEF-074D-38C6-F7C5-13CF7D844769}"/>
              </a:ext>
            </a:extLst>
          </p:cNvPr>
          <p:cNvSpPr txBox="1">
            <a:spLocks/>
          </p:cNvSpPr>
          <p:nvPr/>
        </p:nvSpPr>
        <p:spPr>
          <a:xfrm>
            <a:off x="250037" y="640155"/>
            <a:ext cx="10184400" cy="982800"/>
          </a:xfrm>
          <a:prstGeom prst="rect">
            <a:avLst/>
          </a:prstGeom>
        </p:spPr>
        <p:txBody>
          <a:bodyPr vert="horz" lIns="0" tIns="0" rIns="0" bIns="0" rtlCol="0" anchor="b" anchorCtr="0">
            <a:noAutofit/>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en-GB" dirty="0" err="1"/>
              <a:t>Udvidet</a:t>
            </a:r>
            <a:r>
              <a:rPr lang="en-GB" dirty="0"/>
              <a:t> </a:t>
            </a:r>
            <a:r>
              <a:rPr lang="en-GB" dirty="0" err="1"/>
              <a:t>psykiatisk</a:t>
            </a:r>
            <a:r>
              <a:rPr lang="en-GB" dirty="0"/>
              <a:t> </a:t>
            </a:r>
            <a:r>
              <a:rPr lang="en-GB" dirty="0" err="1"/>
              <a:t>dækning</a:t>
            </a:r>
            <a:endParaRPr lang="en-GB" dirty="0"/>
          </a:p>
          <a:p>
            <a:r>
              <a:rPr lang="en-GB" sz="1200" dirty="0" err="1"/>
              <a:t>Dækker</a:t>
            </a:r>
            <a:r>
              <a:rPr lang="en-GB" sz="1200" dirty="0"/>
              <a:t> dig og </a:t>
            </a:r>
            <a:r>
              <a:rPr lang="en-GB" sz="1200" dirty="0" err="1"/>
              <a:t>kollektiv</a:t>
            </a:r>
            <a:r>
              <a:rPr lang="en-GB" sz="1200" dirty="0"/>
              <a:t> </a:t>
            </a:r>
            <a:r>
              <a:rPr lang="en-GB" sz="1200" dirty="0" err="1"/>
              <a:t>børnedækning</a:t>
            </a:r>
            <a:endParaRPr lang="da-DK" sz="1200" dirty="0"/>
          </a:p>
        </p:txBody>
      </p:sp>
      <p:sp>
        <p:nvSpPr>
          <p:cNvPr id="17" name="Tekstfelt 16">
            <a:extLst>
              <a:ext uri="{FF2B5EF4-FFF2-40B4-BE49-F238E27FC236}">
                <a16:creationId xmlns:a16="http://schemas.microsoft.com/office/drawing/2014/main" id="{688C5E14-5CDD-6DBD-3AC7-5CB03DEB4147}"/>
              </a:ext>
            </a:extLst>
          </p:cNvPr>
          <p:cNvSpPr txBox="1"/>
          <p:nvPr/>
        </p:nvSpPr>
        <p:spPr>
          <a:xfrm>
            <a:off x="250037" y="2153157"/>
            <a:ext cx="5193057" cy="3208571"/>
          </a:xfrm>
          <a:prstGeom prst="rect">
            <a:avLst/>
          </a:prstGeom>
          <a:noFill/>
        </p:spPr>
        <p:txBody>
          <a:bodyPr wrap="square">
            <a:spAutoFit/>
          </a:bodyPr>
          <a:lstStyle/>
          <a:p>
            <a:pPr algn="l"/>
            <a:r>
              <a:rPr lang="da-DK" sz="1200" b="0" i="0" u="none" strike="noStrike" baseline="0" dirty="0">
                <a:solidFill>
                  <a:schemeClr val="accent1"/>
                </a:solidFill>
                <a:latin typeface="GjensidigeType-Regular" pitchFamily="50" charset="0"/>
              </a:rPr>
              <a:t>Med denne tilvalgsdækning dækkes rimelig og nødvendig ambulant udredning ved førstegangsdiagnosticering</a:t>
            </a:r>
            <a:r>
              <a:rPr lang="da-DK" sz="1200" dirty="0">
                <a:solidFill>
                  <a:schemeClr val="accent1"/>
                </a:solidFill>
                <a:latin typeface="GjensidigeType-Regular" pitchFamily="50" charset="0"/>
              </a:rPr>
              <a:t> </a:t>
            </a:r>
            <a:r>
              <a:rPr lang="da-DK" sz="1200" b="0" i="0" u="none" strike="noStrike" baseline="0" dirty="0">
                <a:solidFill>
                  <a:schemeClr val="accent1"/>
                </a:solidFill>
                <a:latin typeface="GjensidigeType-Regular" pitchFamily="50" charset="0"/>
              </a:rPr>
              <a:t>af varig psykiatrisk/psykisk lidelse og/eller varig adfærdsmæssig forstyrrelse, som ud fra en individuel faglig vurdering, kan forventes at kunne udredes, og varetages i privat regi indenfor forsikringsrammerne med overvejende succes. </a:t>
            </a:r>
            <a:br>
              <a:rPr lang="da-DK" sz="1200" b="0" i="0" u="none" strike="noStrike" baseline="0" dirty="0">
                <a:solidFill>
                  <a:schemeClr val="accent1"/>
                </a:solidFill>
                <a:latin typeface="GjensidigeType-Regular" pitchFamily="50" charset="0"/>
              </a:rPr>
            </a:br>
            <a:br>
              <a:rPr lang="da-DK" sz="1200" b="0" i="0" u="none" strike="noStrike" baseline="0" dirty="0">
                <a:solidFill>
                  <a:schemeClr val="accent1"/>
                </a:solidFill>
                <a:latin typeface="GjensidigeType-Regular" pitchFamily="50" charset="0"/>
              </a:rPr>
            </a:br>
            <a:r>
              <a:rPr lang="da-DK" sz="1200" b="0" i="0" u="none" strike="noStrike" baseline="0" dirty="0">
                <a:solidFill>
                  <a:schemeClr val="accent1"/>
                </a:solidFill>
                <a:latin typeface="GjensidigeType-Regular" pitchFamily="50" charset="0"/>
              </a:rPr>
              <a:t>Eks. på udredning af ADHD, ADD, ASF, spisevægring/let spiseforstyrrelse, OCD, bipolar, PTSD.</a:t>
            </a:r>
          </a:p>
          <a:p>
            <a:pPr algn="l"/>
            <a:endParaRPr lang="da-DK" sz="1200" dirty="0">
              <a:solidFill>
                <a:schemeClr val="accent1"/>
              </a:solidFill>
              <a:latin typeface="GjensidigeType-Regular" pitchFamily="50" charset="0"/>
            </a:endParaRPr>
          </a:p>
          <a:p>
            <a:pPr marL="171450" indent="-171450" algn="l">
              <a:buFont typeface="Arial" panose="020B0604020202020204" pitchFamily="34" charset="0"/>
              <a:buChar char="•"/>
            </a:pPr>
            <a:r>
              <a:rPr lang="da-DK" sz="1200" dirty="0">
                <a:solidFill>
                  <a:schemeClr val="accent1"/>
                </a:solidFill>
              </a:rPr>
              <a:t>Dækker dig inkl. evt. kollektive børn*</a:t>
            </a:r>
          </a:p>
          <a:p>
            <a:pPr marL="171450" indent="-171450" algn="l">
              <a:buFont typeface="Arial" panose="020B0604020202020204" pitchFamily="34" charset="0"/>
              <a:buChar char="•"/>
            </a:pPr>
            <a:r>
              <a:rPr lang="da-DK" sz="1200" dirty="0">
                <a:solidFill>
                  <a:schemeClr val="accent1"/>
                </a:solidFill>
              </a:rPr>
              <a:t>Førstegangsdiagnosticering</a:t>
            </a:r>
          </a:p>
          <a:p>
            <a:pPr marL="171450" indent="-171450" algn="l">
              <a:buFont typeface="Arial" panose="020B0604020202020204" pitchFamily="34" charset="0"/>
              <a:buChar char="•"/>
            </a:pPr>
            <a:r>
              <a:rPr lang="da-DK" sz="1200" dirty="0">
                <a:solidFill>
                  <a:schemeClr val="accent1"/>
                </a:solidFill>
              </a:rPr>
              <a:t>Selekterer ikke på lidelser, men på din samlede tilstand og kompleksitet.</a:t>
            </a:r>
          </a:p>
          <a:p>
            <a:pPr marL="171450" indent="-171450" algn="l">
              <a:buFont typeface="Arial" panose="020B0604020202020204" pitchFamily="34" charset="0"/>
              <a:buChar char="•"/>
            </a:pPr>
            <a:r>
              <a:rPr lang="da-DK" sz="1200" dirty="0">
                <a:solidFill>
                  <a:schemeClr val="accent1"/>
                </a:solidFill>
              </a:rPr>
              <a:t>Medicinsk behandling i op til 6 mdr.</a:t>
            </a:r>
          </a:p>
          <a:p>
            <a:pPr marL="171450" indent="-171450" algn="l">
              <a:buFont typeface="Arial" panose="020B0604020202020204" pitchFamily="34" charset="0"/>
              <a:buChar char="•"/>
            </a:pPr>
            <a:r>
              <a:rPr lang="da-DK" sz="1200" dirty="0">
                <a:solidFill>
                  <a:schemeClr val="accent1"/>
                </a:solidFill>
              </a:rPr>
              <a:t>Mestringsforløb, individuelt/familie</a:t>
            </a:r>
          </a:p>
          <a:p>
            <a:pPr marL="171450" indent="-171450" algn="l">
              <a:buFont typeface="Arial" panose="020B0604020202020204" pitchFamily="34" charset="0"/>
              <a:buChar char="•"/>
            </a:pPr>
            <a:r>
              <a:rPr lang="da-DK" sz="1200" dirty="0">
                <a:solidFill>
                  <a:schemeClr val="accent1"/>
                </a:solidFill>
              </a:rPr>
              <a:t>Mestringsforløb, hvis du er visiteret til </a:t>
            </a:r>
            <a:r>
              <a:rPr lang="da-DK" sz="1200" dirty="0" err="1">
                <a:solidFill>
                  <a:schemeClr val="accent1"/>
                </a:solidFill>
              </a:rPr>
              <a:t>off</a:t>
            </a:r>
            <a:r>
              <a:rPr lang="da-DK" sz="1200" dirty="0">
                <a:solidFill>
                  <a:schemeClr val="accent1"/>
                </a:solidFill>
              </a:rPr>
              <a:t>. </a:t>
            </a:r>
            <a:r>
              <a:rPr lang="da-DK" sz="1200" dirty="0" err="1">
                <a:solidFill>
                  <a:schemeClr val="accent1"/>
                </a:solidFill>
              </a:rPr>
              <a:t>psyk</a:t>
            </a:r>
            <a:endParaRPr lang="da-DK" sz="1200" dirty="0">
              <a:solidFill>
                <a:schemeClr val="accent1"/>
              </a:solidFill>
            </a:endParaRPr>
          </a:p>
          <a:p>
            <a:pPr algn="l"/>
            <a:endParaRPr lang="da-DK" sz="1050" dirty="0"/>
          </a:p>
        </p:txBody>
      </p:sp>
    </p:spTree>
    <p:extLst>
      <p:ext uri="{BB962C8B-B14F-4D97-AF65-F5344CB8AC3E}">
        <p14:creationId xmlns:p14="http://schemas.microsoft.com/office/powerpoint/2010/main" val="1153988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FAMILIEMEDLEMMER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a:solidFill>
              <a:schemeClr val="accent3"/>
            </a:solidFill>
          </a:ln>
        </p:spPr>
        <p:style>
          <a:lnRef idx="1">
            <a:schemeClr val="accent2"/>
          </a:lnRef>
          <a:fillRef idx="0">
            <a:schemeClr val="accent2"/>
          </a:fillRef>
          <a:effectRef idx="0">
            <a:schemeClr val="accent2"/>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363754"/>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363754"/>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endParaRPr lang="da-DK" sz="1600" b="1" u="sng" dirty="0">
              <a:solidFill>
                <a:schemeClr val="bg1"/>
              </a:solidFill>
              <a:latin typeface="+mn-lt"/>
            </a:endParaRPr>
          </a:p>
        </p:txBody>
      </p:sp>
      <p:sp>
        <p:nvSpPr>
          <p:cNvPr id="20" name="Titel 1">
            <a:extLst>
              <a:ext uri="{FF2B5EF4-FFF2-40B4-BE49-F238E27FC236}">
                <a16:creationId xmlns:a16="http://schemas.microsoft.com/office/drawing/2014/main" id="{31C051D2-037D-01CE-53F8-61F38BF39144}"/>
              </a:ext>
            </a:extLst>
          </p:cNvPr>
          <p:cNvSpPr txBox="1">
            <a:spLocks/>
          </p:cNvSpPr>
          <p:nvPr/>
        </p:nvSpPr>
        <p:spPr>
          <a:xfrm>
            <a:off x="7968897" y="4988968"/>
            <a:ext cx="3831976" cy="50547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accent1"/>
                </a:solidFill>
                <a:latin typeface="+mn-lt"/>
              </a:rPr>
              <a:t>INGEN AUTOMATISK </a:t>
            </a:r>
            <a:br>
              <a:rPr lang="da-DK" sz="1600" b="1" u="sng" dirty="0">
                <a:solidFill>
                  <a:schemeClr val="accent1"/>
                </a:solidFill>
                <a:latin typeface="+mn-lt"/>
              </a:rPr>
            </a:br>
            <a:r>
              <a:rPr lang="da-DK" sz="1600" b="1" u="sng" dirty="0">
                <a:solidFill>
                  <a:schemeClr val="accent1"/>
                </a:solidFill>
                <a:latin typeface="+mn-lt"/>
              </a:rPr>
              <a:t>OMFATTEDE BØRN</a:t>
            </a:r>
          </a:p>
        </p:txBody>
      </p:sp>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5991745" y="4279110"/>
            <a:ext cx="4111096" cy="145424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5991745" y="2291051"/>
            <a:ext cx="4111096" cy="182789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6302173" y="44186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KARENS</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6262951" y="2381838"/>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FAMILIEMEDLEMMER</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6262951" y="2733950"/>
            <a:ext cx="3395399" cy="1223412"/>
          </a:xfrm>
          <a:prstGeom prst="rect">
            <a:avLst/>
          </a:prstGeom>
          <a:noFill/>
        </p:spPr>
        <p:txBody>
          <a:bodyPr wrap="square">
            <a:spAutoFit/>
          </a:bodyPr>
          <a:lstStyle/>
          <a:p>
            <a:pPr algn="l"/>
            <a:r>
              <a:rPr lang="da-DK" sz="1050" dirty="0">
                <a:solidFill>
                  <a:schemeClr val="bg1"/>
                </a:solidFill>
              </a:rPr>
              <a:t>Familiemedlemmer er ægtefælle/samlever, som har samme bopælsadresse som en medarbejder og er tilknyttet en virksomhedsordning. </a:t>
            </a:r>
            <a:br>
              <a:rPr lang="da-DK" sz="1050" dirty="0">
                <a:solidFill>
                  <a:schemeClr val="bg1"/>
                </a:solidFill>
              </a:rPr>
            </a:br>
            <a:br>
              <a:rPr lang="da-DK" sz="1050" dirty="0">
                <a:solidFill>
                  <a:schemeClr val="bg1"/>
                </a:solidFill>
              </a:rPr>
            </a:br>
            <a:r>
              <a:rPr lang="da-DK" sz="1050" dirty="0">
                <a:solidFill>
                  <a:schemeClr val="bg1"/>
                </a:solidFill>
              </a:rPr>
              <a:t>Individuelt tegnede børn kan forsikres til en særskilt pris, indtil barnet fylder 24 år. Børn gælder dine, mine og vores uanset bopæl i Danmark. </a:t>
            </a: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6302173" y="4722610"/>
            <a:ext cx="3194913" cy="1061829"/>
          </a:xfrm>
          <a:prstGeom prst="rect">
            <a:avLst/>
          </a:prstGeom>
          <a:noFill/>
        </p:spPr>
        <p:txBody>
          <a:bodyPr wrap="square">
            <a:spAutoFit/>
          </a:bodyPr>
          <a:lstStyle/>
          <a:p>
            <a:r>
              <a:rPr lang="da-DK" sz="1050" dirty="0">
                <a:solidFill>
                  <a:schemeClr val="bg1"/>
                </a:solidFill>
              </a:rPr>
              <a:t>Der er 6 mdr. karens for forudbestående sygdom/skade/lidelse på individuelt tegnede familiemedlemmer. </a:t>
            </a:r>
            <a:r>
              <a:rPr lang="da-DK" sz="1050" dirty="0">
                <a:solidFill>
                  <a:schemeClr val="bg1"/>
                </a:solidFill>
                <a:effectLst/>
                <a:latin typeface="Gjensidige Type" pitchFamily="2" charset="0"/>
                <a:ea typeface="Gjensidige Sans"/>
                <a:cs typeface="Times New Roman" panose="02020603050405020304" pitchFamily="18" charset="0"/>
              </a:rPr>
              <a:t>Det betyder, hvad man fejler inden tilmelding til sundhedsforsikringen, først er dækket efter seks </a:t>
            </a:r>
            <a:r>
              <a:rPr lang="da-DK" sz="1050">
                <a:solidFill>
                  <a:schemeClr val="bg1"/>
                </a:solidFill>
                <a:effectLst/>
                <a:latin typeface="Gjensidige Type" pitchFamily="2" charset="0"/>
                <a:ea typeface="Gjensidige Sans"/>
                <a:cs typeface="Times New Roman" panose="02020603050405020304" pitchFamily="18" charset="0"/>
              </a:rPr>
              <a:t>måneder</a:t>
            </a:r>
            <a:r>
              <a:rPr lang="da-DK" sz="1050">
                <a:solidFill>
                  <a:schemeClr val="bg1"/>
                </a:solidFill>
                <a:latin typeface="Gjensidige Type" pitchFamily="2" charset="0"/>
                <a:ea typeface="Gjensidige Sans"/>
                <a:cs typeface="Times New Roman" panose="02020603050405020304" pitchFamily="18" charset="0"/>
              </a:rPr>
              <a:t>s forsikring.</a:t>
            </a:r>
            <a:br>
              <a:rPr lang="da-DK" sz="1050" dirty="0">
                <a:solidFill>
                  <a:schemeClr val="bg1"/>
                </a:solidFill>
              </a:rPr>
            </a:br>
            <a:endParaRPr lang="da-DK" sz="1050" dirty="0">
              <a:solidFill>
                <a:schemeClr val="bg1"/>
              </a:solidFill>
            </a:endParaRPr>
          </a:p>
        </p:txBody>
      </p:sp>
      <p:sp>
        <p:nvSpPr>
          <p:cNvPr id="9" name="Tekstfelt 8">
            <a:extLst>
              <a:ext uri="{FF2B5EF4-FFF2-40B4-BE49-F238E27FC236}">
                <a16:creationId xmlns:a16="http://schemas.microsoft.com/office/drawing/2014/main" id="{67B8E734-B3C1-1690-DDFE-CE13DD0305FE}"/>
              </a:ext>
            </a:extLst>
          </p:cNvPr>
          <p:cNvSpPr txBox="1"/>
          <p:nvPr/>
        </p:nvSpPr>
        <p:spPr>
          <a:xfrm>
            <a:off x="1495493" y="4733923"/>
            <a:ext cx="3505165" cy="1454244"/>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Fysioterapi</a:t>
            </a:r>
          </a:p>
          <a:p>
            <a:pPr marL="285750" indent="-285750" algn="l">
              <a:buFont typeface="Arial" panose="020B0604020202020204" pitchFamily="34" charset="0"/>
              <a:buChar char="•"/>
            </a:pPr>
            <a:r>
              <a:rPr lang="da-DK" sz="1050" dirty="0">
                <a:solidFill>
                  <a:schemeClr val="bg1"/>
                </a:solidFill>
              </a:rPr>
              <a:t>Kiropraktik</a:t>
            </a:r>
          </a:p>
          <a:p>
            <a:pPr marL="285750" indent="-285750" algn="l">
              <a:buFont typeface="Arial" panose="020B0604020202020204" pitchFamily="34" charset="0"/>
              <a:buChar char="•"/>
            </a:pPr>
            <a:r>
              <a:rPr lang="da-DK" sz="1050" dirty="0" err="1">
                <a:solidFill>
                  <a:schemeClr val="bg1"/>
                </a:solidFill>
              </a:rPr>
              <a:t>Osteopati</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Akupunktur</a:t>
            </a:r>
          </a:p>
          <a:p>
            <a:pPr marL="285750" indent="-285750" algn="l">
              <a:buFont typeface="Arial" panose="020B0604020202020204" pitchFamily="34" charset="0"/>
              <a:buChar char="•"/>
            </a:pPr>
            <a:r>
              <a:rPr lang="da-DK" sz="1050" dirty="0">
                <a:solidFill>
                  <a:schemeClr val="bg1"/>
                </a:solidFill>
              </a:rPr>
              <a:t>Zoneterapi</a:t>
            </a:r>
          </a:p>
          <a:p>
            <a:pPr marL="285750" indent="-285750" algn="l">
              <a:buFont typeface="Arial" panose="020B0604020202020204" pitchFamily="34" charset="0"/>
              <a:buChar char="•"/>
            </a:pPr>
            <a:r>
              <a:rPr lang="da-DK" sz="1050" dirty="0">
                <a:solidFill>
                  <a:schemeClr val="bg1"/>
                </a:solidFill>
              </a:rPr>
              <a:t>Fodterapi</a:t>
            </a:r>
          </a:p>
          <a:p>
            <a:pPr marL="285750" indent="-285750" algn="l">
              <a:buFont typeface="Arial" panose="020B0604020202020204" pitchFamily="34" charset="0"/>
              <a:buChar char="•"/>
            </a:pPr>
            <a:endParaRPr lang="da-DK" sz="1050" dirty="0">
              <a:solidFill>
                <a:schemeClr val="bg1"/>
              </a:solidFill>
            </a:endParaRPr>
          </a:p>
          <a:p>
            <a:pPr algn="l"/>
            <a:r>
              <a:rPr lang="da-DK" sz="1050" dirty="0">
                <a:solidFill>
                  <a:schemeClr val="bg1"/>
                </a:solidFill>
              </a:rPr>
              <a:t>Fysisk behandling gælder i bevægeapparatet (muskler, led, sener og/eller knogler).</a:t>
            </a:r>
          </a:p>
        </p:txBody>
      </p:sp>
      <p:sp>
        <p:nvSpPr>
          <p:cNvPr id="12" name="Tekstfelt 11">
            <a:extLst>
              <a:ext uri="{FF2B5EF4-FFF2-40B4-BE49-F238E27FC236}">
                <a16:creationId xmlns:a16="http://schemas.microsoft.com/office/drawing/2014/main" id="{2B2E4CFB-C4EB-5EAB-BBE3-0A58B4A1BB8D}"/>
              </a:ext>
            </a:extLst>
          </p:cNvPr>
          <p:cNvSpPr txBox="1"/>
          <p:nvPr/>
        </p:nvSpPr>
        <p:spPr>
          <a:xfrm>
            <a:off x="3540049" y="4733923"/>
            <a:ext cx="1419062" cy="485005"/>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Psykolog</a:t>
            </a:r>
          </a:p>
          <a:p>
            <a:pPr marL="285750" indent="-285750" algn="l">
              <a:buFont typeface="Arial" panose="020B0604020202020204" pitchFamily="34" charset="0"/>
              <a:buChar char="•"/>
            </a:pPr>
            <a:r>
              <a:rPr lang="da-DK" sz="1050" dirty="0">
                <a:solidFill>
                  <a:schemeClr val="bg1"/>
                </a:solidFill>
              </a:rPr>
              <a:t>Psykiater</a:t>
            </a:r>
          </a:p>
          <a:p>
            <a:pPr marL="285750" indent="-285750" algn="l">
              <a:buFont typeface="Arial" panose="020B0604020202020204" pitchFamily="34" charset="0"/>
              <a:buChar char="•"/>
            </a:pPr>
            <a:r>
              <a:rPr lang="da-DK" sz="1050" dirty="0">
                <a:solidFill>
                  <a:schemeClr val="bg1"/>
                </a:solidFill>
              </a:rPr>
              <a:t>Akut krisehjælp</a:t>
            </a:r>
          </a:p>
          <a:p>
            <a:pPr marL="285750" indent="-285750" algn="l">
              <a:buFont typeface="Arial" panose="020B0604020202020204" pitchFamily="34" charset="0"/>
              <a:buChar char="•"/>
            </a:pPr>
            <a:r>
              <a:rPr lang="da-DK" sz="1050" dirty="0">
                <a:solidFill>
                  <a:schemeClr val="bg1"/>
                </a:solidFill>
              </a:rPr>
              <a:t>Misbrug inkl. ludomani</a:t>
            </a:r>
          </a:p>
        </p:txBody>
      </p:sp>
      <p:sp>
        <p:nvSpPr>
          <p:cNvPr id="16" name="Tekstfelt 15">
            <a:extLst>
              <a:ext uri="{FF2B5EF4-FFF2-40B4-BE49-F238E27FC236}">
                <a16:creationId xmlns:a16="http://schemas.microsoft.com/office/drawing/2014/main" id="{93DDE8AF-FE77-5176-5B6B-5F98D0A43F28}"/>
              </a:ext>
            </a:extLst>
          </p:cNvPr>
          <p:cNvSpPr txBox="1"/>
          <p:nvPr/>
        </p:nvSpPr>
        <p:spPr>
          <a:xfrm>
            <a:off x="1491700" y="2378540"/>
            <a:ext cx="5147618" cy="1931298"/>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Kontrol, medicin, genoptræning, hjælpemidler</a:t>
            </a:r>
          </a:p>
          <a:p>
            <a:pPr marL="285750" indent="-285750" algn="l">
              <a:buFont typeface="Arial" panose="020B0604020202020204" pitchFamily="34" charset="0"/>
              <a:buChar char="•"/>
            </a:pPr>
            <a:r>
              <a:rPr lang="da-DK" sz="1050" dirty="0">
                <a:solidFill>
                  <a:schemeClr val="bg1"/>
                </a:solidFill>
              </a:rPr>
              <a:t>Terminal pleje, hjemmesygeplejerske og hjemmehjælp</a:t>
            </a:r>
          </a:p>
          <a:p>
            <a:pPr marL="285750" indent="-285750" algn="l">
              <a:buFont typeface="Arial" panose="020B0604020202020204" pitchFamily="34" charset="0"/>
              <a:buChar char="•"/>
            </a:pPr>
            <a:r>
              <a:rPr lang="da-DK" sz="1050" dirty="0">
                <a:solidFill>
                  <a:schemeClr val="bg1"/>
                </a:solidFill>
              </a:rPr>
              <a:t>Kroniske lidelser opstået i forsikringstiden (6 mdr.)</a:t>
            </a:r>
          </a:p>
          <a:p>
            <a:pPr marL="285750" indent="-285750" algn="l">
              <a:buFont typeface="Arial" panose="020B0604020202020204" pitchFamily="34" charset="0"/>
              <a:buChar char="•"/>
            </a:pPr>
            <a:r>
              <a:rPr lang="da-DK" sz="1050" dirty="0">
                <a:solidFill>
                  <a:schemeClr val="bg1"/>
                </a:solidFill>
              </a:rPr>
              <a:t>Følgelidelser til kroniske lidelser opstået i forsikringstiden</a:t>
            </a:r>
          </a:p>
          <a:p>
            <a:pPr marL="285750" indent="-285750" algn="l">
              <a:buFont typeface="Arial" panose="020B0604020202020204" pitchFamily="34" charset="0"/>
              <a:buChar char="•"/>
            </a:pPr>
            <a:r>
              <a:rPr lang="da-DK" sz="1050" dirty="0">
                <a:solidFill>
                  <a:schemeClr val="bg1"/>
                </a:solidFill>
              </a:rPr>
              <a:t>Second og </a:t>
            </a:r>
            <a:r>
              <a:rPr lang="da-DK" sz="1050" dirty="0" err="1">
                <a:solidFill>
                  <a:schemeClr val="bg1"/>
                </a:solidFill>
              </a:rPr>
              <a:t>third</a:t>
            </a:r>
            <a:r>
              <a:rPr lang="da-DK" sz="1050" dirty="0">
                <a:solidFill>
                  <a:schemeClr val="bg1"/>
                </a:solidFill>
              </a:rPr>
              <a:t> opinion</a:t>
            </a:r>
          </a:p>
          <a:p>
            <a:pPr marL="285750" indent="-285750">
              <a:buFont typeface="Arial" panose="020B0604020202020204" pitchFamily="34" charset="0"/>
              <a:buChar char="•"/>
            </a:pPr>
            <a:r>
              <a:rPr kumimoji="0" lang="da-DK" sz="1050" b="0" i="0" u="none" strike="noStrike" kern="1200" cap="none" spc="0" normalizeH="0" baseline="0" noProof="0" dirty="0">
                <a:ln>
                  <a:noFill/>
                </a:ln>
                <a:solidFill>
                  <a:schemeClr val="bg1"/>
                </a:solidFill>
                <a:effectLst/>
                <a:uLnTx/>
                <a:uFillTx/>
                <a:latin typeface="Gjensidige Type" pitchFamily="2" charset="0"/>
                <a:ea typeface="Gjensidige Sans"/>
                <a:cs typeface="Times New Roman" panose="02020603050405020304" pitchFamily="18" charset="0"/>
              </a:rPr>
              <a:t>Kræft (kræftformer, som hører under pakkeforløb er undtaget)</a:t>
            </a:r>
          </a:p>
          <a:p>
            <a:pPr marL="285750" indent="-285750" algn="l">
              <a:buFont typeface="Arial" panose="020B0604020202020204" pitchFamily="34" charset="0"/>
              <a:buChar char="•"/>
            </a:pPr>
            <a:r>
              <a:rPr lang="da-DK" sz="1050" dirty="0">
                <a:solidFill>
                  <a:schemeClr val="bg1"/>
                </a:solidFill>
              </a:rPr>
              <a:t>Diætist</a:t>
            </a:r>
          </a:p>
          <a:p>
            <a:pPr marL="285750" indent="-285750" algn="l">
              <a:buFont typeface="Arial" panose="020B0604020202020204" pitchFamily="34" charset="0"/>
              <a:buChar char="•"/>
            </a:pPr>
            <a:r>
              <a:rPr lang="da-DK" sz="1050" dirty="0">
                <a:solidFill>
                  <a:schemeClr val="bg1"/>
                </a:solidFill>
              </a:rPr>
              <a:t>Åreknuder, hængende øjenlåg og grå stær</a:t>
            </a:r>
          </a:p>
          <a:p>
            <a:pPr marL="285750" indent="-285750" algn="l">
              <a:buFont typeface="Arial" panose="020B0604020202020204" pitchFamily="34" charset="0"/>
              <a:buChar char="•"/>
            </a:pPr>
            <a:r>
              <a:rPr lang="da-DK" sz="1050" dirty="0">
                <a:solidFill>
                  <a:schemeClr val="bg1"/>
                </a:solidFill>
              </a:rPr>
              <a:t>Astma og allergi</a:t>
            </a:r>
          </a:p>
          <a:p>
            <a:pPr marL="285750" indent="-285750" algn="l">
              <a:buFont typeface="Arial" panose="020B0604020202020204" pitchFamily="34" charset="0"/>
              <a:buChar char="•"/>
            </a:pPr>
            <a:r>
              <a:rPr lang="da-DK" sz="1050" dirty="0">
                <a:solidFill>
                  <a:schemeClr val="bg1"/>
                </a:solidFill>
              </a:rPr>
              <a:t>Transport til og fra undersøgelse/behandling</a:t>
            </a:r>
          </a:p>
          <a:p>
            <a:pPr marL="285750" indent="-285750" algn="l">
              <a:buFont typeface="Arial" panose="020B0604020202020204" pitchFamily="34" charset="0"/>
              <a:buChar char="•"/>
            </a:pPr>
            <a:r>
              <a:rPr lang="da-DK" sz="1050" dirty="0">
                <a:solidFill>
                  <a:schemeClr val="bg1"/>
                </a:solidFill>
              </a:rPr>
              <a:t>Liggende sygetransport</a:t>
            </a:r>
          </a:p>
        </p:txBody>
      </p:sp>
      <p:sp>
        <p:nvSpPr>
          <p:cNvPr id="18" name="Titel 1">
            <a:extLst>
              <a:ext uri="{FF2B5EF4-FFF2-40B4-BE49-F238E27FC236}">
                <a16:creationId xmlns:a16="http://schemas.microsoft.com/office/drawing/2014/main" id="{D0DE6B7B-D06C-188F-93A7-DE458A1CDF53}"/>
              </a:ext>
            </a:extLst>
          </p:cNvPr>
          <p:cNvSpPr txBox="1"/>
          <p:nvPr/>
        </p:nvSpPr>
        <p:spPr>
          <a:xfrm rot="16200000">
            <a:off x="331617" y="2995693"/>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PRIVATHOSPITAL OG -KLINIK</a:t>
            </a:r>
          </a:p>
        </p:txBody>
      </p:sp>
      <p:sp>
        <p:nvSpPr>
          <p:cNvPr id="26" name="Titel 1">
            <a:extLst>
              <a:ext uri="{FF2B5EF4-FFF2-40B4-BE49-F238E27FC236}">
                <a16:creationId xmlns:a16="http://schemas.microsoft.com/office/drawing/2014/main" id="{0EC44CB8-E572-0DBB-61FF-868A2A3F33F4}"/>
              </a:ext>
            </a:extLst>
          </p:cNvPr>
          <p:cNvSpPr txBox="1"/>
          <p:nvPr/>
        </p:nvSpPr>
        <p:spPr>
          <a:xfrm rot="16200000">
            <a:off x="379849" y="3845495"/>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KROP</a:t>
            </a:r>
          </a:p>
        </p:txBody>
      </p:sp>
      <p:sp>
        <p:nvSpPr>
          <p:cNvPr id="27" name="Titel 1">
            <a:extLst>
              <a:ext uri="{FF2B5EF4-FFF2-40B4-BE49-F238E27FC236}">
                <a16:creationId xmlns:a16="http://schemas.microsoft.com/office/drawing/2014/main" id="{E672803B-0638-A54D-F0E9-7C4B5D6ECCC6}"/>
              </a:ext>
            </a:extLst>
          </p:cNvPr>
          <p:cNvSpPr txBox="1"/>
          <p:nvPr/>
        </p:nvSpPr>
        <p:spPr>
          <a:xfrm rot="16200000">
            <a:off x="2428483" y="3775802"/>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SIND</a:t>
            </a:r>
          </a:p>
        </p:txBody>
      </p:sp>
      <p:sp>
        <p:nvSpPr>
          <p:cNvPr id="3" name="Tekstfelt 2">
            <a:extLst>
              <a:ext uri="{FF2B5EF4-FFF2-40B4-BE49-F238E27FC236}">
                <a16:creationId xmlns:a16="http://schemas.microsoft.com/office/drawing/2014/main" id="{55D58EAC-D1D8-0F20-50CC-C32FB04206E6}"/>
              </a:ext>
            </a:extLst>
          </p:cNvPr>
          <p:cNvSpPr txBox="1"/>
          <p:nvPr/>
        </p:nvSpPr>
        <p:spPr>
          <a:xfrm>
            <a:off x="1185731" y="1730061"/>
            <a:ext cx="5147618" cy="369332"/>
          </a:xfrm>
          <a:prstGeom prst="rect">
            <a:avLst/>
          </a:prstGeom>
          <a:noFill/>
        </p:spPr>
        <p:txBody>
          <a:bodyPr wrap="square" lIns="0" tIns="0" rIns="0" bIns="0" rtlCol="0">
            <a:spAutoFit/>
          </a:bodyPr>
          <a:lstStyle/>
          <a:p>
            <a:pPr algn="l"/>
            <a:r>
              <a:rPr lang="da-DK" sz="2400" b="1" dirty="0">
                <a:solidFill>
                  <a:schemeClr val="bg1"/>
                </a:solidFill>
              </a:rPr>
              <a:t>Sundhedsforsikring</a:t>
            </a:r>
          </a:p>
        </p:txBody>
      </p:sp>
    </p:spTree>
    <p:extLst>
      <p:ext uri="{BB962C8B-B14F-4D97-AF65-F5344CB8AC3E}">
        <p14:creationId xmlns:p14="http://schemas.microsoft.com/office/powerpoint/2010/main" val="737369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366FC3D2-690A-71E5-F4C4-13CC2F514048}"/>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10" imgH="409" progId="TCLayout.ActiveDocument.1">
                  <p:embed/>
                </p:oleObj>
              </mc:Choice>
              <mc:Fallback>
                <p:oleObj name="think-cell Slide" r:id="rId5" imgW="410" imgH="409" progId="TCLayout.ActiveDocument.1">
                  <p:embed/>
                  <p:pic>
                    <p:nvPicPr>
                      <p:cNvPr id="3" name="think-cell data - do not delete" hidden="1">
                        <a:extLst>
                          <a:ext uri="{FF2B5EF4-FFF2-40B4-BE49-F238E27FC236}">
                            <a16:creationId xmlns:a16="http://schemas.microsoft.com/office/drawing/2014/main" id="{366FC3D2-690A-71E5-F4C4-13CC2F51404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4" name="Title 13">
            <a:extLst>
              <a:ext uri="{FF2B5EF4-FFF2-40B4-BE49-F238E27FC236}">
                <a16:creationId xmlns:a16="http://schemas.microsoft.com/office/drawing/2014/main" id="{21D4A901-D310-DEDC-7B3B-FABB2CE58154}"/>
              </a:ext>
            </a:extLst>
          </p:cNvPr>
          <p:cNvSpPr>
            <a:spLocks noGrp="1"/>
          </p:cNvSpPr>
          <p:nvPr>
            <p:ph type="title"/>
          </p:nvPr>
        </p:nvSpPr>
        <p:spPr/>
        <p:txBody>
          <a:bodyPr vert="horz"/>
          <a:lstStyle/>
          <a:p>
            <a:r>
              <a:rPr lang="da-DK" dirty="0"/>
              <a:t>Rabat og gratis levering på tusindvis af apoteksvarer</a:t>
            </a:r>
          </a:p>
        </p:txBody>
      </p:sp>
      <p:sp>
        <p:nvSpPr>
          <p:cNvPr id="15" name="Content Placeholder 14">
            <a:extLst>
              <a:ext uri="{FF2B5EF4-FFF2-40B4-BE49-F238E27FC236}">
                <a16:creationId xmlns:a16="http://schemas.microsoft.com/office/drawing/2014/main" id="{00885373-59C1-37B8-5EB9-42F26601E484}"/>
              </a:ext>
            </a:extLst>
          </p:cNvPr>
          <p:cNvSpPr>
            <a:spLocks noGrp="1"/>
          </p:cNvSpPr>
          <p:nvPr>
            <p:ph idx="1"/>
          </p:nvPr>
        </p:nvSpPr>
        <p:spPr>
          <a:xfrm>
            <a:off x="450000" y="2083084"/>
            <a:ext cx="5155096" cy="3888000"/>
          </a:xfrm>
        </p:spPr>
        <p:txBody>
          <a:bodyPr/>
          <a:lstStyle/>
          <a:p>
            <a:pPr marL="0" indent="0">
              <a:buNone/>
            </a:pPr>
            <a:r>
              <a:rPr lang="da-DK" dirty="0"/>
              <a:t>Køb dine apoteksvarer med rabat, når det passer dig og få det hele leveret gratis direkte til døren.</a:t>
            </a:r>
          </a:p>
          <a:p>
            <a:pPr marL="0" indent="0">
              <a:buNone/>
            </a:pPr>
            <a:r>
              <a:rPr lang="da-DK" dirty="0">
                <a:latin typeface="Gjensidige Type Light" pitchFamily="2" charset="0"/>
              </a:rPr>
              <a:t>Med din forsikring hos Gjensidige får du nemlig både fri fragt til døren og 10% rabat* hos </a:t>
            </a:r>
            <a:r>
              <a:rPr lang="da-DK" dirty="0" err="1">
                <a:latin typeface="Gjensidige Type Light" pitchFamily="2" charset="0"/>
              </a:rPr>
              <a:t>Apopro</a:t>
            </a:r>
            <a:r>
              <a:rPr lang="da-DK" dirty="0">
                <a:latin typeface="Gjensidige Type Light" pitchFamily="2" charset="0"/>
              </a:rPr>
              <a:t> - Danmarks online apotek.</a:t>
            </a:r>
          </a:p>
          <a:p>
            <a:pPr marL="0" indent="0">
              <a:buNone/>
            </a:pPr>
            <a:r>
              <a:rPr lang="da-DK" dirty="0">
                <a:latin typeface="Gjensidige Type Light" pitchFamily="2" charset="0"/>
              </a:rPr>
              <a:t>Du skal trykke på linket </a:t>
            </a:r>
            <a:r>
              <a:rPr lang="da-DK" dirty="0">
                <a:latin typeface="Gjensidige Type Light" pitchFamily="2" charset="0"/>
                <a:hlinkClick r:id="rId7"/>
              </a:rPr>
              <a:t>apopro.dk/partner/gjensidige</a:t>
            </a:r>
            <a:r>
              <a:rPr lang="da-DK" dirty="0">
                <a:latin typeface="Gjensidige Type Light" pitchFamily="2" charset="0"/>
              </a:rPr>
              <a:t> og derefter trykke ”ja tak til fordelskunde tilbud”.</a:t>
            </a:r>
          </a:p>
          <a:p>
            <a:pPr marL="0" indent="0">
              <a:buNone/>
            </a:pPr>
            <a:r>
              <a:rPr lang="da-DK" dirty="0">
                <a:latin typeface="Gjensidige Type Light" pitchFamily="2" charset="0"/>
              </a:rPr>
              <a:t>Det er kun nødvendigt at logge ind med </a:t>
            </a:r>
            <a:r>
              <a:rPr lang="da-DK" dirty="0" err="1">
                <a:latin typeface="Gjensidige Type Light" pitchFamily="2" charset="0"/>
              </a:rPr>
              <a:t>MitID</a:t>
            </a:r>
            <a:r>
              <a:rPr lang="da-DK" dirty="0">
                <a:latin typeface="Gjensidige Type Light" pitchFamily="2" charset="0"/>
              </a:rPr>
              <a:t>, hvis du skal købe receptmedicin. </a:t>
            </a:r>
          </a:p>
          <a:p>
            <a:pPr marL="0" indent="0">
              <a:buNone/>
            </a:pPr>
            <a:r>
              <a:rPr lang="da-DK" dirty="0">
                <a:latin typeface="Gjensidige Type Light" pitchFamily="2" charset="0"/>
              </a:rPr>
              <a:t>Læs mere på vores hjemmeside </a:t>
            </a:r>
            <a:r>
              <a:rPr lang="da-DK" dirty="0">
                <a:latin typeface="Gjensidige Type Light" pitchFamily="2" charset="0"/>
                <a:hlinkClick r:id="rId8"/>
              </a:rPr>
              <a:t>gjensidige.dk/kundefordele/online-apotek</a:t>
            </a:r>
            <a:endParaRPr lang="da-DK" dirty="0">
              <a:latin typeface="Gjensidige Type Light" pitchFamily="2" charset="0"/>
            </a:endParaRPr>
          </a:p>
          <a:p>
            <a:pPr marL="0" indent="0">
              <a:buNone/>
            </a:pPr>
            <a:r>
              <a:rPr lang="da-DK" dirty="0">
                <a:latin typeface="Gjensidige Type Light" pitchFamily="2" charset="0"/>
              </a:rPr>
              <a:t>Fragten fratrækkes til sidst – lige inden betaling.</a:t>
            </a:r>
          </a:p>
        </p:txBody>
      </p:sp>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450000" y="6197600"/>
            <a:ext cx="10184400" cy="258700"/>
          </a:xfrm>
        </p:spPr>
        <p:txBody>
          <a:bodyPr/>
          <a:lstStyle/>
          <a:p>
            <a:r>
              <a:rPr lang="da-DK" b="0" i="0" dirty="0">
                <a:effectLst/>
                <a:latin typeface="Gjensidige Type Light" pitchFamily="2" charset="0"/>
              </a:rPr>
              <a:t>*Gælder ikke lægemidler, medicinsk udstyr, varer markeret med FAST LAV PRIS og modermælkserstatning. Rabataftalen kan ikke benyttes under </a:t>
            </a:r>
            <a:r>
              <a:rPr lang="da-DK" b="0" i="0" dirty="0" err="1">
                <a:effectLst/>
                <a:latin typeface="Gjensidige Type Light" pitchFamily="2" charset="0"/>
              </a:rPr>
              <a:t>Apopros</a:t>
            </a:r>
            <a:r>
              <a:rPr lang="da-DK" b="0" i="0" dirty="0">
                <a:effectLst/>
                <a:latin typeface="Gjensidige Type Light" pitchFamily="2" charset="0"/>
              </a:rPr>
              <a:t> Black Friday-, Golden </a:t>
            </a:r>
            <a:r>
              <a:rPr lang="da-DK" b="0" i="0" dirty="0" err="1">
                <a:effectLst/>
                <a:latin typeface="Gjensidige Type Light" pitchFamily="2" charset="0"/>
              </a:rPr>
              <a:t>Week</a:t>
            </a:r>
            <a:r>
              <a:rPr lang="da-DK" b="0" i="0" dirty="0">
                <a:effectLst/>
                <a:latin typeface="Gjensidige Type Light" pitchFamily="2" charset="0"/>
              </a:rPr>
              <a:t>-, Jubilæum-, Fødselsdag- og Vinterkampagne.</a:t>
            </a:r>
            <a:endParaRPr lang="da-DK" dirty="0">
              <a:latin typeface="Gjensidige Type Light" pitchFamily="2" charset="0"/>
            </a:endParaRPr>
          </a:p>
        </p:txBody>
      </p:sp>
      <p:grpSp>
        <p:nvGrpSpPr>
          <p:cNvPr id="8" name="Gruppe 7">
            <a:extLst>
              <a:ext uri="{FF2B5EF4-FFF2-40B4-BE49-F238E27FC236}">
                <a16:creationId xmlns:a16="http://schemas.microsoft.com/office/drawing/2014/main" id="{4E3C294A-2998-350D-5E65-8FD5779F906A}"/>
              </a:ext>
            </a:extLst>
          </p:cNvPr>
          <p:cNvGrpSpPr/>
          <p:nvPr/>
        </p:nvGrpSpPr>
        <p:grpSpPr>
          <a:xfrm>
            <a:off x="5860467" y="2143259"/>
            <a:ext cx="5323348" cy="2705700"/>
            <a:chOff x="6001144" y="2275143"/>
            <a:chExt cx="5323348" cy="2705700"/>
          </a:xfrm>
        </p:grpSpPr>
        <p:pic>
          <p:nvPicPr>
            <p:cNvPr id="10" name="Billede 9" descr="Et billede, der indeholder tekst, fjernsyn, Outputenhed, Udlæsningsenhed&#10;&#10;Automatisk genereret beskrivelse">
              <a:extLst>
                <a:ext uri="{FF2B5EF4-FFF2-40B4-BE49-F238E27FC236}">
                  <a16:creationId xmlns:a16="http://schemas.microsoft.com/office/drawing/2014/main" id="{9D2A2471-0B4E-59AF-59EB-C6570180CE37}"/>
                </a:ext>
              </a:extLst>
            </p:cNvPr>
            <p:cNvPicPr>
              <a:picLocks noChangeAspect="1"/>
            </p:cNvPicPr>
            <p:nvPr/>
          </p:nvPicPr>
          <p:blipFill rotWithShape="1">
            <a:blip r:embed="rId9">
              <a:extLst>
                <a:ext uri="{28A0092B-C50C-407E-A947-70E740481C1C}">
                  <a14:useLocalDpi xmlns:a14="http://schemas.microsoft.com/office/drawing/2010/main" val="0"/>
                </a:ext>
              </a:extLst>
            </a:blip>
            <a:srcRect b="32723"/>
            <a:stretch/>
          </p:blipFill>
          <p:spPr>
            <a:xfrm>
              <a:off x="6001144" y="2275143"/>
              <a:ext cx="5323348" cy="2705700"/>
            </a:xfrm>
            <a:prstGeom prst="rect">
              <a:avLst/>
            </a:prstGeom>
          </p:spPr>
        </p:pic>
        <p:pic>
          <p:nvPicPr>
            <p:cNvPr id="6" name="Billede 5">
              <a:extLst>
                <a:ext uri="{FF2B5EF4-FFF2-40B4-BE49-F238E27FC236}">
                  <a16:creationId xmlns:a16="http://schemas.microsoft.com/office/drawing/2014/main" id="{4B2B2D4D-F165-35CD-B08C-9F96F68DEC57}"/>
                </a:ext>
              </a:extLst>
            </p:cNvPr>
            <p:cNvPicPr>
              <a:picLocks noChangeAspect="1"/>
            </p:cNvPicPr>
            <p:nvPr/>
          </p:nvPicPr>
          <p:blipFill rotWithShape="1">
            <a:blip r:embed="rId10"/>
            <a:srcRect t="14376"/>
            <a:stretch/>
          </p:blipFill>
          <p:spPr>
            <a:xfrm>
              <a:off x="6524947" y="2562985"/>
              <a:ext cx="4270785" cy="2346015"/>
            </a:xfrm>
            <a:prstGeom prst="rect">
              <a:avLst/>
            </a:prstGeom>
          </p:spPr>
        </p:pic>
      </p:grpSp>
    </p:spTree>
    <p:custDataLst>
      <p:custData r:id="rId1"/>
      <p:custData r:id="rId2"/>
    </p:custDataLst>
    <p:extLst>
      <p:ext uri="{BB962C8B-B14F-4D97-AF65-F5344CB8AC3E}">
        <p14:creationId xmlns:p14="http://schemas.microsoft.com/office/powerpoint/2010/main" val="4108259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73587"/>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ADMINISTRATION OG SKADEBEHANDLING</a:t>
            </a:r>
          </a:p>
        </p:txBody>
      </p:sp>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09214"/>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25" name="Tekstfelt 24">
            <a:extLst>
              <a:ext uri="{FF2B5EF4-FFF2-40B4-BE49-F238E27FC236}">
                <a16:creationId xmlns:a16="http://schemas.microsoft.com/office/drawing/2014/main" id="{E50F05DE-BF72-365A-F4B3-D500DC99B687}"/>
              </a:ext>
            </a:extLst>
          </p:cNvPr>
          <p:cNvSpPr txBox="1"/>
          <p:nvPr/>
        </p:nvSpPr>
        <p:spPr>
          <a:xfrm>
            <a:off x="927044" y="2494215"/>
            <a:ext cx="3813544" cy="807913"/>
          </a:xfrm>
          <a:prstGeom prst="rect">
            <a:avLst/>
          </a:prstGeom>
          <a:noFill/>
        </p:spPr>
        <p:txBody>
          <a:bodyPr wrap="square" lIns="0" tIns="0" rIns="0" bIns="0" rtlCol="0">
            <a:spAutoFit/>
          </a:bodyPr>
          <a:lstStyle/>
          <a:p>
            <a:pPr algn="l"/>
            <a:r>
              <a:rPr lang="da-DK" sz="1050" b="1" dirty="0">
                <a:solidFill>
                  <a:schemeClr val="bg1"/>
                </a:solidFill>
              </a:rPr>
              <a:t>MÆGLERPORTAEN</a:t>
            </a:r>
            <a:br>
              <a:rPr lang="da-DK" sz="1050" dirty="0">
                <a:solidFill>
                  <a:schemeClr val="bg1"/>
                </a:solidFill>
              </a:rPr>
            </a:br>
            <a:endParaRPr lang="da-DK" sz="1050" dirty="0">
              <a:solidFill>
                <a:schemeClr val="bg1"/>
              </a:solidFill>
            </a:endParaRPr>
          </a:p>
          <a:p>
            <a:pPr marL="171450" indent="-171450" algn="l">
              <a:buFont typeface="Arial" panose="020B0604020202020204" pitchFamily="34" charset="0"/>
              <a:buChar char="•"/>
            </a:pPr>
            <a:r>
              <a:rPr lang="da-DK" sz="1050" dirty="0">
                <a:solidFill>
                  <a:schemeClr val="bg1"/>
                </a:solidFill>
              </a:rPr>
              <a:t>Log in via Gjensidige.dk</a:t>
            </a:r>
          </a:p>
          <a:p>
            <a:pPr marL="171450" indent="-171450" algn="l">
              <a:buFont typeface="Arial" panose="020B0604020202020204" pitchFamily="34" charset="0"/>
              <a:buChar char="•"/>
            </a:pPr>
            <a:r>
              <a:rPr lang="da-DK" sz="1050" dirty="0">
                <a:solidFill>
                  <a:schemeClr val="bg1"/>
                </a:solidFill>
              </a:rPr>
              <a:t>Til –og afmelding af medarbejdere</a:t>
            </a:r>
          </a:p>
          <a:p>
            <a:pPr marL="171450" indent="-171450" algn="l">
              <a:buFont typeface="Arial" panose="020B0604020202020204" pitchFamily="34" charset="0"/>
              <a:buChar char="•"/>
            </a:pPr>
            <a:r>
              <a:rPr lang="da-DK" sz="1050" dirty="0">
                <a:solidFill>
                  <a:schemeClr val="bg1"/>
                </a:solidFill>
              </a:rPr>
              <a:t>Se dækninger, x, x</a:t>
            </a:r>
          </a:p>
        </p:txBody>
      </p:sp>
      <p:sp>
        <p:nvSpPr>
          <p:cNvPr id="2" name="Rektangel 1">
            <a:extLst>
              <a:ext uri="{FF2B5EF4-FFF2-40B4-BE49-F238E27FC236}">
                <a16:creationId xmlns:a16="http://schemas.microsoft.com/office/drawing/2014/main" id="{25D28B66-96F1-BD7A-30FC-C19A4DC65895}"/>
              </a:ext>
            </a:extLst>
          </p:cNvPr>
          <p:cNvSpPr/>
          <p:nvPr/>
        </p:nvSpPr>
        <p:spPr>
          <a:xfrm>
            <a:off x="1070636" y="1559834"/>
            <a:ext cx="504056" cy="4032447"/>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7" name="Tekstfelt 6">
            <a:extLst>
              <a:ext uri="{FF2B5EF4-FFF2-40B4-BE49-F238E27FC236}">
                <a16:creationId xmlns:a16="http://schemas.microsoft.com/office/drawing/2014/main" id="{52D151FC-366D-05ED-CAEF-6199E5D65257}"/>
              </a:ext>
            </a:extLst>
          </p:cNvPr>
          <p:cNvSpPr txBox="1"/>
          <p:nvPr/>
        </p:nvSpPr>
        <p:spPr>
          <a:xfrm>
            <a:off x="1730653" y="1753290"/>
            <a:ext cx="2212332" cy="492443"/>
          </a:xfrm>
          <a:prstGeom prst="rect">
            <a:avLst/>
          </a:prstGeom>
          <a:noFill/>
        </p:spPr>
        <p:txBody>
          <a:bodyPr wrap="square" lIns="0" tIns="0" rIns="0" bIns="0" rtlCol="0">
            <a:spAutoFit/>
          </a:bodyPr>
          <a:lstStyle/>
          <a:p>
            <a:pPr algn="l"/>
            <a:r>
              <a:rPr lang="da-DK" sz="1600" b="1" dirty="0">
                <a:solidFill>
                  <a:schemeClr val="tx2"/>
                </a:solidFill>
              </a:rPr>
              <a:t>SKADEBEHANDLING I</a:t>
            </a:r>
          </a:p>
          <a:p>
            <a:pPr algn="l"/>
            <a:r>
              <a:rPr lang="da-DK" sz="1600" b="1" dirty="0">
                <a:solidFill>
                  <a:schemeClr val="tx2"/>
                </a:solidFill>
              </a:rPr>
              <a:t>SUNDHEDSCENTERET</a:t>
            </a:r>
          </a:p>
        </p:txBody>
      </p:sp>
      <p:pic>
        <p:nvPicPr>
          <p:cNvPr id="8" name="Grafik 7" descr="Callcenter kontur">
            <a:extLst>
              <a:ext uri="{FF2B5EF4-FFF2-40B4-BE49-F238E27FC236}">
                <a16:creationId xmlns:a16="http://schemas.microsoft.com/office/drawing/2014/main" id="{B056D929-3B85-7C43-8570-1E2AB54912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9437" y="1648806"/>
            <a:ext cx="601216" cy="601216"/>
          </a:xfrm>
          <a:prstGeom prst="rect">
            <a:avLst/>
          </a:prstGeom>
        </p:spPr>
      </p:pic>
      <p:sp>
        <p:nvSpPr>
          <p:cNvPr id="12" name="Tekstfelt 11">
            <a:extLst>
              <a:ext uri="{FF2B5EF4-FFF2-40B4-BE49-F238E27FC236}">
                <a16:creationId xmlns:a16="http://schemas.microsoft.com/office/drawing/2014/main" id="{97C624B6-A84E-F88E-9099-B5EF4BCC7299}"/>
              </a:ext>
            </a:extLst>
          </p:cNvPr>
          <p:cNvSpPr txBox="1"/>
          <p:nvPr/>
        </p:nvSpPr>
        <p:spPr>
          <a:xfrm>
            <a:off x="1430112" y="2374590"/>
            <a:ext cx="2592288" cy="2923877"/>
          </a:xfrm>
          <a:prstGeom prst="rect">
            <a:avLst/>
          </a:prstGeom>
          <a:noFill/>
        </p:spPr>
        <p:txBody>
          <a:bodyPr wrap="square" lIns="0" tIns="0" rIns="0" bIns="0" rtlCol="0">
            <a:spAutoFit/>
          </a:bodyPr>
          <a:lstStyle/>
          <a:p>
            <a:pPr marL="179705" indent="-179705">
              <a:buFont typeface="Arial" panose="020B0604020202020204" pitchFamily="34" charset="0"/>
              <a:buChar char="•"/>
            </a:pPr>
            <a:r>
              <a:rPr lang="da-DK" sz="1000" b="1" dirty="0">
                <a:solidFill>
                  <a:schemeClr val="accent1"/>
                </a:solidFill>
              </a:rPr>
              <a:t>23</a:t>
            </a:r>
            <a:r>
              <a:rPr lang="da-DK" sz="1000" dirty="0">
                <a:solidFill>
                  <a:schemeClr val="accent1"/>
                </a:solidFill>
              </a:rPr>
              <a:t> sundhedsfagligt specialiserede sygeplejersker, fysioterapeuter og forsikringsuddannede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Flere medarbejdere er videreuddannet til stresscoaches</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Flere medarbejdere er videreuddannet til at kunne rådgive inden for ønske om rygestop m.m.</a:t>
            </a:r>
            <a:br>
              <a:rPr lang="da-DK" sz="1000" dirty="0">
                <a:solidFill>
                  <a:schemeClr val="accent1"/>
                </a:solidFill>
              </a:rPr>
            </a:b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Et team med høj anciennitet – </a:t>
            </a:r>
            <a:r>
              <a:rPr lang="da-DK" sz="1000" dirty="0" err="1">
                <a:solidFill>
                  <a:schemeClr val="accent1"/>
                </a:solidFill>
              </a:rPr>
              <a:t>gns</a:t>
            </a:r>
            <a:r>
              <a:rPr lang="da-DK" sz="1000" dirty="0">
                <a:solidFill>
                  <a:schemeClr val="accent1"/>
                </a:solidFill>
              </a:rPr>
              <a:t>. </a:t>
            </a:r>
            <a:r>
              <a:rPr lang="da-DK" sz="1000" b="1" dirty="0">
                <a:solidFill>
                  <a:schemeClr val="accent1"/>
                </a:solidFill>
              </a:rPr>
              <a:t>7 år </a:t>
            </a:r>
            <a:br>
              <a:rPr lang="da-DK" sz="1000" b="1" dirty="0">
                <a:solidFill>
                  <a:schemeClr val="accent1"/>
                </a:solidFill>
              </a:rPr>
            </a:b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Dybdegående erfaring med betjening af vores kunder og med at hjælpe vores kunder videre til de rette behandlingssteder</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ea typeface="Gjensidige Sans"/>
              </a:rPr>
              <a:t>Rådgivningssprog: dansk og engelsk</a:t>
            </a:r>
          </a:p>
        </p:txBody>
      </p:sp>
      <p:sp>
        <p:nvSpPr>
          <p:cNvPr id="13" name="Rektangel 12">
            <a:extLst>
              <a:ext uri="{FF2B5EF4-FFF2-40B4-BE49-F238E27FC236}">
                <a16:creationId xmlns:a16="http://schemas.microsoft.com/office/drawing/2014/main" id="{34FA133F-C039-4F26-1960-ABB4701401D2}"/>
              </a:ext>
            </a:extLst>
          </p:cNvPr>
          <p:cNvSpPr/>
          <p:nvPr/>
        </p:nvSpPr>
        <p:spPr>
          <a:xfrm>
            <a:off x="4401829" y="1559834"/>
            <a:ext cx="504056" cy="4032445"/>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19" name="Tekstfelt 18">
            <a:extLst>
              <a:ext uri="{FF2B5EF4-FFF2-40B4-BE49-F238E27FC236}">
                <a16:creationId xmlns:a16="http://schemas.microsoft.com/office/drawing/2014/main" id="{434FF420-50DF-257F-B927-C89A318B078C}"/>
              </a:ext>
            </a:extLst>
          </p:cNvPr>
          <p:cNvSpPr txBox="1"/>
          <p:nvPr/>
        </p:nvSpPr>
        <p:spPr>
          <a:xfrm>
            <a:off x="4765837" y="1949414"/>
            <a:ext cx="2520280" cy="246221"/>
          </a:xfrm>
          <a:prstGeom prst="rect">
            <a:avLst/>
          </a:prstGeom>
          <a:noFill/>
        </p:spPr>
        <p:txBody>
          <a:bodyPr wrap="square" lIns="0" tIns="0" rIns="0" bIns="0" rtlCol="0">
            <a:spAutoFit/>
          </a:bodyPr>
          <a:lstStyle/>
          <a:p>
            <a:pPr algn="l"/>
            <a:r>
              <a:rPr lang="da-DK" sz="1600" b="1" dirty="0">
                <a:solidFill>
                  <a:schemeClr val="tx2"/>
                </a:solidFill>
              </a:rPr>
              <a:t>ÅBNINGSTID TELEFONER</a:t>
            </a:r>
          </a:p>
        </p:txBody>
      </p:sp>
      <p:sp>
        <p:nvSpPr>
          <p:cNvPr id="20" name="Tekstfelt 19">
            <a:extLst>
              <a:ext uri="{FF2B5EF4-FFF2-40B4-BE49-F238E27FC236}">
                <a16:creationId xmlns:a16="http://schemas.microsoft.com/office/drawing/2014/main" id="{39FE3010-EE17-73C2-656F-9CC18E3891AF}"/>
              </a:ext>
            </a:extLst>
          </p:cNvPr>
          <p:cNvSpPr txBox="1"/>
          <p:nvPr/>
        </p:nvSpPr>
        <p:spPr>
          <a:xfrm>
            <a:off x="4765837" y="2353741"/>
            <a:ext cx="2592288" cy="461665"/>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Mandag-torsdag fra 08.30-18.00</a:t>
            </a:r>
          </a:p>
          <a:p>
            <a:pPr marL="171450" indent="-171450">
              <a:buFont typeface="Arial" panose="020B0604020202020204" pitchFamily="34" charset="0"/>
              <a:buChar char="•"/>
            </a:pPr>
            <a:r>
              <a:rPr lang="da-DK" sz="1000" dirty="0">
                <a:solidFill>
                  <a:schemeClr val="accent1"/>
                </a:solidFill>
              </a:rPr>
              <a:t>Fredag fra 08.30-16.00</a:t>
            </a:r>
          </a:p>
          <a:p>
            <a:pPr marL="171450" indent="-171450">
              <a:buFont typeface="Arial" panose="020B0604020202020204" pitchFamily="34" charset="0"/>
              <a:buChar char="•"/>
            </a:pPr>
            <a:r>
              <a:rPr lang="da-DK" sz="1000" dirty="0">
                <a:solidFill>
                  <a:schemeClr val="accent1"/>
                </a:solidFill>
              </a:rPr>
              <a:t>Bemærk akut krisehjælp 24/7</a:t>
            </a:r>
          </a:p>
        </p:txBody>
      </p:sp>
      <p:sp>
        <p:nvSpPr>
          <p:cNvPr id="21" name="Rektangel 20">
            <a:extLst>
              <a:ext uri="{FF2B5EF4-FFF2-40B4-BE49-F238E27FC236}">
                <a16:creationId xmlns:a16="http://schemas.microsoft.com/office/drawing/2014/main" id="{6DA2F872-CD54-8160-FB80-F3ACF44F71F1}"/>
              </a:ext>
            </a:extLst>
          </p:cNvPr>
          <p:cNvSpPr/>
          <p:nvPr/>
        </p:nvSpPr>
        <p:spPr>
          <a:xfrm>
            <a:off x="7733022" y="1559834"/>
            <a:ext cx="504056" cy="4032447"/>
          </a:xfrm>
          <a:prstGeom prst="rect">
            <a:avLst/>
          </a:prstGeom>
          <a:solidFill>
            <a:schemeClr val="accent3"/>
          </a:solidFill>
          <a:ln>
            <a:solidFill>
              <a:schemeClr val="accent3"/>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23" name="Tekstfelt 22">
            <a:extLst>
              <a:ext uri="{FF2B5EF4-FFF2-40B4-BE49-F238E27FC236}">
                <a16:creationId xmlns:a16="http://schemas.microsoft.com/office/drawing/2014/main" id="{FCB1A886-D2C2-781F-C3BD-0AAB265495C7}"/>
              </a:ext>
            </a:extLst>
          </p:cNvPr>
          <p:cNvSpPr txBox="1"/>
          <p:nvPr/>
        </p:nvSpPr>
        <p:spPr>
          <a:xfrm>
            <a:off x="7985050" y="1876400"/>
            <a:ext cx="2586751" cy="246221"/>
          </a:xfrm>
          <a:prstGeom prst="rect">
            <a:avLst/>
          </a:prstGeom>
          <a:noFill/>
        </p:spPr>
        <p:txBody>
          <a:bodyPr wrap="square" lIns="0" tIns="0" rIns="0" bIns="0" rtlCol="0">
            <a:spAutoFit/>
          </a:bodyPr>
          <a:lstStyle/>
          <a:p>
            <a:pPr algn="l"/>
            <a:r>
              <a:rPr lang="da-DK" sz="1600" b="1" dirty="0">
                <a:solidFill>
                  <a:schemeClr val="tx2"/>
                </a:solidFill>
              </a:rPr>
              <a:t>SELVBETJENING</a:t>
            </a:r>
          </a:p>
        </p:txBody>
      </p:sp>
      <p:sp>
        <p:nvSpPr>
          <p:cNvPr id="24" name="Tekstfelt 23">
            <a:extLst>
              <a:ext uri="{FF2B5EF4-FFF2-40B4-BE49-F238E27FC236}">
                <a16:creationId xmlns:a16="http://schemas.microsoft.com/office/drawing/2014/main" id="{EB31223D-E657-01D7-9202-0A799B56F331}"/>
              </a:ext>
            </a:extLst>
          </p:cNvPr>
          <p:cNvSpPr txBox="1"/>
          <p:nvPr/>
        </p:nvSpPr>
        <p:spPr>
          <a:xfrm>
            <a:off x="8306630" y="2374590"/>
            <a:ext cx="2814734" cy="1077218"/>
          </a:xfrm>
          <a:prstGeom prst="rect">
            <a:avLst/>
          </a:prstGeom>
          <a:noFill/>
        </p:spPr>
        <p:txBody>
          <a:bodyPr wrap="square" lIns="0" tIns="0" rIns="0" bIns="0" rtlCol="0">
            <a:spAutoFit/>
          </a:bodyPr>
          <a:lstStyle/>
          <a:p>
            <a:pPr algn="l"/>
            <a:r>
              <a:rPr lang="da-DK" sz="1000" dirty="0">
                <a:solidFill>
                  <a:schemeClr val="accent1"/>
                </a:solidFill>
              </a:rPr>
              <a:t>Du kan via gjensidige.dk logge ind på Min side, hvor du kan:</a:t>
            </a:r>
            <a:br>
              <a:rPr lang="da-DK" sz="1000" dirty="0">
                <a:solidFill>
                  <a:schemeClr val="accent1"/>
                </a:solidFill>
              </a:rPr>
            </a:br>
            <a:endParaRPr lang="da-DK" sz="1000" dirty="0">
              <a:solidFill>
                <a:schemeClr val="accent1"/>
              </a:solidFill>
            </a:endParaRPr>
          </a:p>
          <a:p>
            <a:pPr marL="742950" lvl="1" indent="-285750">
              <a:buFont typeface="Arial" panose="020B0604020202020204" pitchFamily="34" charset="0"/>
              <a:buChar char="•"/>
            </a:pPr>
            <a:r>
              <a:rPr lang="da-DK" sz="1000" dirty="0">
                <a:solidFill>
                  <a:schemeClr val="accent1"/>
                </a:solidFill>
              </a:rPr>
              <a:t>Se forsikringsbetingelser</a:t>
            </a:r>
          </a:p>
          <a:p>
            <a:pPr marL="742950" lvl="1" indent="-285750">
              <a:buFont typeface="Arial" panose="020B0604020202020204" pitchFamily="34" charset="0"/>
              <a:buChar char="•"/>
            </a:pPr>
            <a:r>
              <a:rPr lang="da-DK" sz="1000" dirty="0">
                <a:solidFill>
                  <a:schemeClr val="accent1"/>
                </a:solidFill>
              </a:rPr>
              <a:t>Tilmelde familiemedlemmer</a:t>
            </a:r>
          </a:p>
          <a:p>
            <a:pPr marL="742950" lvl="1" indent="-285750">
              <a:buFont typeface="Arial" panose="020B0604020202020204" pitchFamily="34" charset="0"/>
              <a:buChar char="•"/>
            </a:pPr>
            <a:r>
              <a:rPr lang="da-DK" sz="1000" dirty="0">
                <a:solidFill>
                  <a:schemeClr val="accent1"/>
                </a:solidFill>
              </a:rPr>
              <a:t>Anmelde en skade</a:t>
            </a:r>
          </a:p>
          <a:p>
            <a:pPr algn="l" rtl="0" fontAlgn="base"/>
            <a:endParaRPr lang="en-US" sz="1000" b="0" i="0" dirty="0">
              <a:solidFill>
                <a:schemeClr val="accent1"/>
              </a:solidFill>
              <a:effectLst/>
              <a:latin typeface="Segoe UI" panose="020B0502040204020203" pitchFamily="34" charset="0"/>
            </a:endParaRPr>
          </a:p>
        </p:txBody>
      </p:sp>
      <p:sp>
        <p:nvSpPr>
          <p:cNvPr id="26" name="Tekstfelt 25">
            <a:extLst>
              <a:ext uri="{FF2B5EF4-FFF2-40B4-BE49-F238E27FC236}">
                <a16:creationId xmlns:a16="http://schemas.microsoft.com/office/drawing/2014/main" id="{2F0B144D-85F9-215E-4F55-C45C248A5B79}"/>
              </a:ext>
            </a:extLst>
          </p:cNvPr>
          <p:cNvSpPr txBox="1"/>
          <p:nvPr/>
        </p:nvSpPr>
        <p:spPr>
          <a:xfrm>
            <a:off x="4765837" y="3576056"/>
            <a:ext cx="2592288" cy="1692771"/>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Skadebehandler telefonisk og online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Varetager visitering og koordinering med det offentlige gennem </a:t>
            </a:r>
            <a:r>
              <a:rPr lang="da-DK" sz="1000" b="1" dirty="0">
                <a:solidFill>
                  <a:schemeClr val="accent1"/>
                </a:solidFill>
              </a:rPr>
              <a:t>Sundhedskompasset</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de forebyggende rådgivningslinjer </a:t>
            </a:r>
            <a:r>
              <a:rPr lang="da-DK" sz="1000" b="1" dirty="0">
                <a:solidFill>
                  <a:schemeClr val="accent1"/>
                </a:solidFill>
              </a:rPr>
              <a:t>trivsels- og livsstilslinjen</a:t>
            </a:r>
          </a:p>
          <a:p>
            <a:pPr marL="179705" indent="-179705">
              <a:buFont typeface="Arial" panose="020B0604020202020204" pitchFamily="34" charset="0"/>
              <a:buChar char="•"/>
            </a:pP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visitation i forbindelse med </a:t>
            </a:r>
            <a:r>
              <a:rPr lang="da-DK" sz="1000" b="1" dirty="0">
                <a:solidFill>
                  <a:schemeClr val="accent1"/>
                </a:solidFill>
              </a:rPr>
              <a:t>tidlig støtte</a:t>
            </a:r>
            <a:endParaRPr lang="da-DK" sz="1000" dirty="0">
              <a:solidFill>
                <a:schemeClr val="accent1"/>
              </a:solidFill>
            </a:endParaRPr>
          </a:p>
        </p:txBody>
      </p:sp>
      <p:sp>
        <p:nvSpPr>
          <p:cNvPr id="27" name="Tekstfelt 26">
            <a:extLst>
              <a:ext uri="{FF2B5EF4-FFF2-40B4-BE49-F238E27FC236}">
                <a16:creationId xmlns:a16="http://schemas.microsoft.com/office/drawing/2014/main" id="{22689B27-E77F-93AF-DB6B-B8B2A5E88FEB}"/>
              </a:ext>
            </a:extLst>
          </p:cNvPr>
          <p:cNvSpPr txBox="1"/>
          <p:nvPr/>
        </p:nvSpPr>
        <p:spPr>
          <a:xfrm>
            <a:off x="4772502" y="3202497"/>
            <a:ext cx="1944216" cy="246221"/>
          </a:xfrm>
          <a:prstGeom prst="rect">
            <a:avLst/>
          </a:prstGeom>
          <a:noFill/>
        </p:spPr>
        <p:txBody>
          <a:bodyPr wrap="square" lIns="0" tIns="0" rIns="0" bIns="0" rtlCol="0">
            <a:spAutoFit/>
          </a:bodyPr>
          <a:lstStyle/>
          <a:p>
            <a:pPr algn="l"/>
            <a:r>
              <a:rPr lang="da-DK" sz="1600" b="1" dirty="0">
                <a:solidFill>
                  <a:schemeClr val="tx2"/>
                </a:solidFill>
              </a:rPr>
              <a:t>FUNKTIONER </a:t>
            </a:r>
            <a:r>
              <a:rPr lang="da-DK" sz="800" dirty="0">
                <a:solidFill>
                  <a:schemeClr val="tx2"/>
                </a:solidFill>
              </a:rPr>
              <a:t>(udvalgte)</a:t>
            </a:r>
            <a:endParaRPr lang="da-DK" sz="1600" dirty="0">
              <a:solidFill>
                <a:schemeClr val="tx2"/>
              </a:solidFill>
            </a:endParaRPr>
          </a:p>
        </p:txBody>
      </p:sp>
    </p:spTree>
    <p:extLst>
      <p:ext uri="{BB962C8B-B14F-4D97-AF65-F5344CB8AC3E}">
        <p14:creationId xmlns:p14="http://schemas.microsoft.com/office/powerpoint/2010/main" val="3623479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DAGSORDEN</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983432" y="1500808"/>
            <a:ext cx="10792800" cy="4448471"/>
          </a:xfrm>
        </p:spPr>
        <p:txBody>
          <a:bodyPr/>
          <a:lstStyle/>
          <a:p>
            <a:pPr marL="0" indent="0">
              <a:buNone/>
            </a:pPr>
            <a:endParaRPr lang="da-DK" b="1" dirty="0"/>
          </a:p>
          <a:p>
            <a:r>
              <a:rPr lang="da-DK" b="1" dirty="0"/>
              <a:t>Jeres Sundhedsforsikring+</a:t>
            </a:r>
          </a:p>
          <a:p>
            <a:pPr lvl="1"/>
            <a:r>
              <a:rPr lang="da-DK" sz="1200" dirty="0"/>
              <a:t>Grunddækninger</a:t>
            </a:r>
          </a:p>
          <a:p>
            <a:pPr lvl="1"/>
            <a:r>
              <a:rPr lang="da-DK" sz="1200" dirty="0">
                <a:solidFill>
                  <a:schemeClr val="accent1"/>
                </a:solidFill>
              </a:rPr>
              <a:t>Tilvalgsdækninger</a:t>
            </a:r>
            <a:br>
              <a:rPr lang="da-DK" b="1" dirty="0"/>
            </a:br>
            <a:endParaRPr lang="da-DK" b="1" dirty="0"/>
          </a:p>
          <a:p>
            <a:r>
              <a:rPr lang="da-DK" b="1" dirty="0"/>
              <a:t>Priser</a:t>
            </a:r>
          </a:p>
          <a:p>
            <a:pPr lvl="1"/>
            <a:r>
              <a:rPr lang="da-DK" sz="1200" dirty="0">
                <a:solidFill>
                  <a:schemeClr val="accent1"/>
                </a:solidFill>
              </a:rPr>
              <a:t>Familiemedlemmer</a:t>
            </a:r>
            <a:br>
              <a:rPr lang="da-DK" sz="1200" dirty="0">
                <a:solidFill>
                  <a:schemeClr val="accent1"/>
                </a:solidFill>
              </a:rPr>
            </a:br>
            <a:endParaRPr lang="da-DK" b="1" dirty="0"/>
          </a:p>
          <a:p>
            <a:r>
              <a:rPr lang="da-DK" b="1" dirty="0"/>
              <a:t>Skadebehandling</a:t>
            </a:r>
          </a:p>
          <a:p>
            <a:pPr lvl="1"/>
            <a:r>
              <a:rPr lang="da-DK" sz="1200" dirty="0"/>
              <a:t>Selvbetjening</a:t>
            </a:r>
            <a:br>
              <a:rPr lang="da-DK" b="1" dirty="0"/>
            </a:br>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783509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0FFD45FA-A2F8-A3F6-4A41-54E0A31F4E5D}"/>
              </a:ext>
            </a:extLst>
          </p:cNvPr>
          <p:cNvGraphicFramePr>
            <a:graphicFrameLocks noChangeAspect="1"/>
          </p:cNvGraphicFramePr>
          <p:nvPr>
            <p:custDataLst>
              <p:tags r:id="rId1"/>
            </p:custDataLst>
            <p:extLst>
              <p:ext uri="{D42A27DB-BD31-4B8C-83A1-F6EECF244321}">
                <p14:modId xmlns:p14="http://schemas.microsoft.com/office/powerpoint/2010/main" val="542243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11" imgH="411" progId="TCLayout.ActiveDocument.1">
                  <p:embed/>
                </p:oleObj>
              </mc:Choice>
              <mc:Fallback>
                <p:oleObj name="think-cell Slide" r:id="rId5" imgW="411" imgH="411" progId="TCLayout.ActiveDocument.1">
                  <p:embed/>
                  <p:pic>
                    <p:nvPicPr>
                      <p:cNvPr id="8" name="think-cell data - do not delete" hidden="1">
                        <a:extLst>
                          <a:ext uri="{FF2B5EF4-FFF2-40B4-BE49-F238E27FC236}">
                            <a16:creationId xmlns:a16="http://schemas.microsoft.com/office/drawing/2014/main" id="{0FFD45FA-A2F8-A3F6-4A41-54E0A31F4E5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vert="horz"/>
          <a:lstStyle/>
          <a:p>
            <a:r>
              <a:rPr lang="da-DK" b="1" dirty="0"/>
              <a:t>JERES SUNDHEDSFORSIKRING+</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6" name="Rektangel: afrundede hjørner 5">
            <a:extLst>
              <a:ext uri="{FF2B5EF4-FFF2-40B4-BE49-F238E27FC236}">
                <a16:creationId xmlns:a16="http://schemas.microsoft.com/office/drawing/2014/main" id="{E7A4CC81-F5AC-766E-04DD-D65A15D67902}"/>
              </a:ext>
            </a:extLst>
          </p:cNvPr>
          <p:cNvSpPr/>
          <p:nvPr/>
        </p:nvSpPr>
        <p:spPr>
          <a:xfrm>
            <a:off x="1274619" y="1697339"/>
            <a:ext cx="9643360" cy="192645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4" name="Rektangel: afrundede hjørner 13">
            <a:extLst>
              <a:ext uri="{FF2B5EF4-FFF2-40B4-BE49-F238E27FC236}">
                <a16:creationId xmlns:a16="http://schemas.microsoft.com/office/drawing/2014/main" id="{7C80E863-D389-536E-5E4B-F91DC88E5AF2}"/>
              </a:ext>
            </a:extLst>
          </p:cNvPr>
          <p:cNvSpPr/>
          <p:nvPr/>
        </p:nvSpPr>
        <p:spPr>
          <a:xfrm>
            <a:off x="1362063" y="4575892"/>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25" name="Rektangel: afrundede hjørner 24">
            <a:extLst>
              <a:ext uri="{FF2B5EF4-FFF2-40B4-BE49-F238E27FC236}">
                <a16:creationId xmlns:a16="http://schemas.microsoft.com/office/drawing/2014/main" id="{336D6C6A-6F42-49D6-17C3-F7EA28D78DD0}"/>
              </a:ext>
            </a:extLst>
          </p:cNvPr>
          <p:cNvSpPr/>
          <p:nvPr/>
        </p:nvSpPr>
        <p:spPr>
          <a:xfrm>
            <a:off x="2999244" y="4575892"/>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26" name="Rektangel: afrundede hjørner 25">
            <a:extLst>
              <a:ext uri="{FF2B5EF4-FFF2-40B4-BE49-F238E27FC236}">
                <a16:creationId xmlns:a16="http://schemas.microsoft.com/office/drawing/2014/main" id="{E03205E5-463A-84CE-2182-33DB57286173}"/>
              </a:ext>
            </a:extLst>
          </p:cNvPr>
          <p:cNvSpPr/>
          <p:nvPr/>
        </p:nvSpPr>
        <p:spPr>
          <a:xfrm>
            <a:off x="4636425" y="4575892"/>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27" name="Rektangel: afrundede hjørner 26">
            <a:extLst>
              <a:ext uri="{FF2B5EF4-FFF2-40B4-BE49-F238E27FC236}">
                <a16:creationId xmlns:a16="http://schemas.microsoft.com/office/drawing/2014/main" id="{A054F389-A420-71E7-FA8E-F6477F92131A}"/>
              </a:ext>
            </a:extLst>
          </p:cNvPr>
          <p:cNvSpPr/>
          <p:nvPr/>
        </p:nvSpPr>
        <p:spPr>
          <a:xfrm>
            <a:off x="6273604" y="4575890"/>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30" name="Rektangel: afrundede hjørner 29">
            <a:extLst>
              <a:ext uri="{FF2B5EF4-FFF2-40B4-BE49-F238E27FC236}">
                <a16:creationId xmlns:a16="http://schemas.microsoft.com/office/drawing/2014/main" id="{75206900-B0FA-3F0A-4971-28CCCFD7A584}"/>
              </a:ext>
            </a:extLst>
          </p:cNvPr>
          <p:cNvSpPr/>
          <p:nvPr/>
        </p:nvSpPr>
        <p:spPr>
          <a:xfrm>
            <a:off x="7908898" y="4575890"/>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31" name="Titel 1">
            <a:extLst>
              <a:ext uri="{FF2B5EF4-FFF2-40B4-BE49-F238E27FC236}">
                <a16:creationId xmlns:a16="http://schemas.microsoft.com/office/drawing/2014/main" id="{5F2CAE69-5509-9D48-1D85-A56B166E6E77}"/>
              </a:ext>
            </a:extLst>
          </p:cNvPr>
          <p:cNvSpPr txBox="1"/>
          <p:nvPr/>
        </p:nvSpPr>
        <p:spPr>
          <a:xfrm>
            <a:off x="4330706" y="2422727"/>
            <a:ext cx="4174139"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2400" b="1" dirty="0">
                <a:solidFill>
                  <a:schemeClr val="accent2"/>
                </a:solidFill>
              </a:rPr>
              <a:t>SUNDHEDSFORSIKRING+</a:t>
            </a:r>
            <a:br>
              <a:rPr lang="da-DK" sz="2400" b="1" dirty="0">
                <a:solidFill>
                  <a:schemeClr val="accent2"/>
                </a:solidFill>
              </a:rPr>
            </a:br>
            <a:r>
              <a:rPr lang="da-DK" sz="1000" b="1" i="1" dirty="0">
                <a:solidFill>
                  <a:schemeClr val="accent3"/>
                </a:solidFill>
              </a:rPr>
              <a:t>Et udvidet produkt</a:t>
            </a:r>
          </a:p>
          <a:p>
            <a:pPr algn="ctr"/>
            <a:endParaRPr lang="da-DK" sz="2400" b="1" dirty="0">
              <a:solidFill>
                <a:schemeClr val="accent2"/>
              </a:solidFill>
            </a:endParaRPr>
          </a:p>
        </p:txBody>
      </p:sp>
      <p:sp>
        <p:nvSpPr>
          <p:cNvPr id="34" name="Titel 1">
            <a:extLst>
              <a:ext uri="{FF2B5EF4-FFF2-40B4-BE49-F238E27FC236}">
                <a16:creationId xmlns:a16="http://schemas.microsoft.com/office/drawing/2014/main" id="{6FC23309-B275-F96F-AFB0-92F67272753A}"/>
              </a:ext>
            </a:extLst>
          </p:cNvPr>
          <p:cNvSpPr txBox="1"/>
          <p:nvPr/>
        </p:nvSpPr>
        <p:spPr>
          <a:xfrm>
            <a:off x="4780046" y="4876929"/>
            <a:ext cx="1168330" cy="19876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ONLINE LÆGE</a:t>
            </a:r>
          </a:p>
        </p:txBody>
      </p:sp>
      <p:sp>
        <p:nvSpPr>
          <p:cNvPr id="35" name="Titel 1">
            <a:extLst>
              <a:ext uri="{FF2B5EF4-FFF2-40B4-BE49-F238E27FC236}">
                <a16:creationId xmlns:a16="http://schemas.microsoft.com/office/drawing/2014/main" id="{C0ADD658-A2D6-3069-1636-A17DB5A61CC9}"/>
              </a:ext>
            </a:extLst>
          </p:cNvPr>
          <p:cNvSpPr txBox="1"/>
          <p:nvPr/>
        </p:nvSpPr>
        <p:spPr>
          <a:xfrm>
            <a:off x="1488881" y="4852638"/>
            <a:ext cx="1168330" cy="24734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LINDRING</a:t>
            </a:r>
          </a:p>
        </p:txBody>
      </p:sp>
      <p:sp>
        <p:nvSpPr>
          <p:cNvPr id="36" name="Titel 1">
            <a:extLst>
              <a:ext uri="{FF2B5EF4-FFF2-40B4-BE49-F238E27FC236}">
                <a16:creationId xmlns:a16="http://schemas.microsoft.com/office/drawing/2014/main" id="{4EC4CC47-EEDE-2F21-CD8C-655360840B58}"/>
              </a:ext>
            </a:extLst>
          </p:cNvPr>
          <p:cNvSpPr txBox="1"/>
          <p:nvPr/>
        </p:nvSpPr>
        <p:spPr>
          <a:xfrm>
            <a:off x="6368366" y="4785557"/>
            <a:ext cx="1269824"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KOLLEKTIV</a:t>
            </a:r>
            <a:br>
              <a:rPr lang="da-DK" sz="1000" b="1" dirty="0">
                <a:solidFill>
                  <a:schemeClr val="accent2"/>
                </a:solidFill>
              </a:rPr>
            </a:br>
            <a:r>
              <a:rPr lang="da-DK" sz="1000" b="1" dirty="0">
                <a:solidFill>
                  <a:schemeClr val="accent2"/>
                </a:solidFill>
              </a:rPr>
              <a:t>BØRNEDÆKNING</a:t>
            </a:r>
          </a:p>
        </p:txBody>
      </p:sp>
      <p:sp>
        <p:nvSpPr>
          <p:cNvPr id="37" name="Titel 1">
            <a:extLst>
              <a:ext uri="{FF2B5EF4-FFF2-40B4-BE49-F238E27FC236}">
                <a16:creationId xmlns:a16="http://schemas.microsoft.com/office/drawing/2014/main" id="{D5FD285E-04FB-9D7C-241C-5FE3755C9BAF}"/>
              </a:ext>
            </a:extLst>
          </p:cNvPr>
          <p:cNvSpPr txBox="1"/>
          <p:nvPr/>
        </p:nvSpPr>
        <p:spPr>
          <a:xfrm>
            <a:off x="3144752" y="4876929"/>
            <a:ext cx="1168330" cy="30480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TIDLIG STØTTE</a:t>
            </a:r>
          </a:p>
        </p:txBody>
      </p:sp>
      <p:sp>
        <p:nvSpPr>
          <p:cNvPr id="38" name="Titel 1">
            <a:extLst>
              <a:ext uri="{FF2B5EF4-FFF2-40B4-BE49-F238E27FC236}">
                <a16:creationId xmlns:a16="http://schemas.microsoft.com/office/drawing/2014/main" id="{5530CD76-F058-7236-0583-581E6D88C1B0}"/>
              </a:ext>
            </a:extLst>
          </p:cNvPr>
          <p:cNvSpPr txBox="1"/>
          <p:nvPr/>
        </p:nvSpPr>
        <p:spPr>
          <a:xfrm>
            <a:off x="8009901" y="4718859"/>
            <a:ext cx="1212238"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UDVIDET HELBREDS-</a:t>
            </a:r>
            <a:br>
              <a:rPr lang="da-DK" sz="1000" b="1" dirty="0">
                <a:solidFill>
                  <a:schemeClr val="accent2"/>
                </a:solidFill>
              </a:rPr>
            </a:br>
            <a:r>
              <a:rPr lang="da-DK" sz="1000" b="1" dirty="0">
                <a:solidFill>
                  <a:schemeClr val="accent2"/>
                </a:solidFill>
              </a:rPr>
              <a:t>UNDERSØGELSE</a:t>
            </a:r>
          </a:p>
        </p:txBody>
      </p:sp>
      <p:sp>
        <p:nvSpPr>
          <p:cNvPr id="39" name="Titel 1">
            <a:extLst>
              <a:ext uri="{FF2B5EF4-FFF2-40B4-BE49-F238E27FC236}">
                <a16:creationId xmlns:a16="http://schemas.microsoft.com/office/drawing/2014/main" id="{B7B1A16B-90F9-197A-2C42-6140D8825DDA}"/>
              </a:ext>
            </a:extLst>
          </p:cNvPr>
          <p:cNvSpPr txBox="1"/>
          <p:nvPr/>
        </p:nvSpPr>
        <p:spPr>
          <a:xfrm>
            <a:off x="1098071" y="3953518"/>
            <a:ext cx="4910254" cy="403713"/>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400" b="1" dirty="0">
                <a:solidFill>
                  <a:schemeClr val="accent3"/>
                </a:solidFill>
              </a:rPr>
              <a:t>JERES TILVALGSDÆKNINGER</a:t>
            </a:r>
          </a:p>
        </p:txBody>
      </p:sp>
      <p:sp>
        <p:nvSpPr>
          <p:cNvPr id="40" name="Titel 1">
            <a:extLst>
              <a:ext uri="{FF2B5EF4-FFF2-40B4-BE49-F238E27FC236}">
                <a16:creationId xmlns:a16="http://schemas.microsoft.com/office/drawing/2014/main" id="{8DC64E49-50C5-0EB9-03DB-8A1F94B46295}"/>
              </a:ext>
            </a:extLst>
          </p:cNvPr>
          <p:cNvSpPr txBox="1"/>
          <p:nvPr/>
        </p:nvSpPr>
        <p:spPr>
          <a:xfrm>
            <a:off x="1098072" y="1103962"/>
            <a:ext cx="2744573" cy="514903"/>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400" b="1" dirty="0">
                <a:solidFill>
                  <a:schemeClr val="accent3"/>
                </a:solidFill>
              </a:rPr>
              <a:t>GRUNDDÆKNING</a:t>
            </a:r>
          </a:p>
        </p:txBody>
      </p:sp>
      <p:sp>
        <p:nvSpPr>
          <p:cNvPr id="41" name="Rektangel: afrundede hjørner 40">
            <a:extLst>
              <a:ext uri="{FF2B5EF4-FFF2-40B4-BE49-F238E27FC236}">
                <a16:creationId xmlns:a16="http://schemas.microsoft.com/office/drawing/2014/main" id="{9A16F66C-D1D9-4F52-C6EA-8265E140EB80}"/>
              </a:ext>
            </a:extLst>
          </p:cNvPr>
          <p:cNvSpPr/>
          <p:nvPr/>
        </p:nvSpPr>
        <p:spPr>
          <a:xfrm>
            <a:off x="391885" y="1514764"/>
            <a:ext cx="11465625" cy="2330831"/>
          </a:xfrm>
          <a:prstGeom prst="roundRect">
            <a:avLst/>
          </a:prstGeom>
          <a:noFill/>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lIns="270000" tIns="270000" rIns="270000" bIns="270000" rtlCol="0" anchor="ctr"/>
          <a:lstStyle/>
          <a:p>
            <a:pPr algn="ctr"/>
            <a:endParaRPr lang="da-DK" sz="1600" dirty="0">
              <a:solidFill>
                <a:schemeClr val="bg1"/>
              </a:solidFill>
            </a:endParaRPr>
          </a:p>
        </p:txBody>
      </p:sp>
      <p:sp>
        <p:nvSpPr>
          <p:cNvPr id="42" name="Rektangel: afrundede hjørner 41">
            <a:extLst>
              <a:ext uri="{FF2B5EF4-FFF2-40B4-BE49-F238E27FC236}">
                <a16:creationId xmlns:a16="http://schemas.microsoft.com/office/drawing/2014/main" id="{20827434-7CE2-C8C3-48F4-8B3707F52D8A}"/>
              </a:ext>
            </a:extLst>
          </p:cNvPr>
          <p:cNvSpPr/>
          <p:nvPr/>
        </p:nvSpPr>
        <p:spPr>
          <a:xfrm>
            <a:off x="391886" y="4361805"/>
            <a:ext cx="11465626" cy="1193904"/>
          </a:xfrm>
          <a:prstGeom prst="roundRect">
            <a:avLst/>
          </a:prstGeom>
          <a:noFill/>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lIns="270000" tIns="270000" rIns="270000" bIns="270000" rtlCol="0" anchor="ctr"/>
          <a:lstStyle/>
          <a:p>
            <a:pPr algn="ctr"/>
            <a:endParaRPr lang="da-DK" sz="1600" dirty="0">
              <a:solidFill>
                <a:schemeClr val="bg1"/>
              </a:solidFill>
            </a:endParaRPr>
          </a:p>
        </p:txBody>
      </p:sp>
      <p:sp>
        <p:nvSpPr>
          <p:cNvPr id="3" name="Rektangel: afrundede hjørner 2">
            <a:extLst>
              <a:ext uri="{FF2B5EF4-FFF2-40B4-BE49-F238E27FC236}">
                <a16:creationId xmlns:a16="http://schemas.microsoft.com/office/drawing/2014/main" id="{62DCD360-C2EB-7E07-4641-425D65E4C321}"/>
              </a:ext>
            </a:extLst>
          </p:cNvPr>
          <p:cNvSpPr/>
          <p:nvPr/>
        </p:nvSpPr>
        <p:spPr>
          <a:xfrm>
            <a:off x="9530398" y="4569849"/>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4" name="Titel 1">
            <a:extLst>
              <a:ext uri="{FF2B5EF4-FFF2-40B4-BE49-F238E27FC236}">
                <a16:creationId xmlns:a16="http://schemas.microsoft.com/office/drawing/2014/main" id="{AA0D0CFA-0EE5-8097-E555-0441ADA8F4DA}"/>
              </a:ext>
            </a:extLst>
          </p:cNvPr>
          <p:cNvSpPr txBox="1"/>
          <p:nvPr/>
        </p:nvSpPr>
        <p:spPr>
          <a:xfrm>
            <a:off x="9653952" y="4718859"/>
            <a:ext cx="1212238"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UDVIDET PSYKIATRISK DÆKNING</a:t>
            </a:r>
          </a:p>
        </p:txBody>
      </p:sp>
    </p:spTree>
    <p:extLst>
      <p:ext uri="{BB962C8B-B14F-4D97-AF65-F5344CB8AC3E}">
        <p14:creationId xmlns:p14="http://schemas.microsoft.com/office/powerpoint/2010/main" val="2388178739"/>
      </p:ext>
    </p:extLst>
  </p:cSld>
  <p:clrMapOvr>
    <a:masterClrMapping/>
  </p:clrMapOvr>
  <p:extLst>
    <p:ext uri="{6950BFC3-D8DA-4A85-94F7-54DA5524770B}">
      <p188:commentRel xmlns:p188="http://schemas.microsoft.com/office/powerpoint/2018/8/main" r:id="rId4"/>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646331"/>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646331"/>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16" name="Grafik 15" descr="Stetoskop kontur">
            <a:extLst>
              <a:ext uri="{FF2B5EF4-FFF2-40B4-BE49-F238E27FC236}">
                <a16:creationId xmlns:a16="http://schemas.microsoft.com/office/drawing/2014/main" id="{DE1E6196-CEDE-E2C4-A1C2-EE7B8632912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543" y="1532692"/>
            <a:ext cx="576064" cy="645059"/>
          </a:xfrm>
          <a:prstGeom prst="rect">
            <a:avLst/>
          </a:prstGeom>
        </p:spPr>
      </p:pic>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PRIVATHOSPITAL OG -KLINIK</a:t>
            </a:r>
          </a:p>
        </p:txBody>
      </p:sp>
      <p:graphicFrame>
        <p:nvGraphicFramePr>
          <p:cNvPr id="18" name="Tabel 18">
            <a:extLst>
              <a:ext uri="{FF2B5EF4-FFF2-40B4-BE49-F238E27FC236}">
                <a16:creationId xmlns:a16="http://schemas.microsoft.com/office/drawing/2014/main" id="{E6820D72-4079-F3D1-1889-968F8B0D884F}"/>
              </a:ext>
            </a:extLst>
          </p:cNvPr>
          <p:cNvGraphicFramePr>
            <a:graphicFrameLocks/>
          </p:cNvGraphicFramePr>
          <p:nvPr>
            <p:extLst>
              <p:ext uri="{D42A27DB-BD31-4B8C-83A1-F6EECF244321}">
                <p14:modId xmlns:p14="http://schemas.microsoft.com/office/powerpoint/2010/main" val="1553728597"/>
              </p:ext>
            </p:extLst>
          </p:nvPr>
        </p:nvGraphicFramePr>
        <p:xfrm>
          <a:off x="1447293" y="2177751"/>
          <a:ext cx="6048801" cy="3535680"/>
        </p:xfrm>
        <a:graphic>
          <a:graphicData uri="http://schemas.openxmlformats.org/drawingml/2006/table">
            <a:tbl>
              <a:tblPr firstRow="1" bandRow="1">
                <a:tableStyleId>{2D5ABB26-0587-4C30-8999-92F81FD0307C}</a:tableStyleId>
              </a:tblPr>
              <a:tblGrid>
                <a:gridCol w="3876841">
                  <a:extLst>
                    <a:ext uri="{9D8B030D-6E8A-4147-A177-3AD203B41FA5}">
                      <a16:colId xmlns:a16="http://schemas.microsoft.com/office/drawing/2014/main" val="1150581933"/>
                    </a:ext>
                  </a:extLst>
                </a:gridCol>
                <a:gridCol w="2171960">
                  <a:extLst>
                    <a:ext uri="{9D8B030D-6E8A-4147-A177-3AD203B41FA5}">
                      <a16:colId xmlns:a16="http://schemas.microsoft.com/office/drawing/2014/main" val="1144242310"/>
                    </a:ext>
                  </a:extLst>
                </a:gridCol>
              </a:tblGrid>
              <a:tr h="259080">
                <a:tc>
                  <a:txBody>
                    <a:bodyPr/>
                    <a:lstStyle/>
                    <a:p>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txBody>
                  <a:tcPr anchor="ctr">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10332285"/>
                  </a:ext>
                </a:extLst>
              </a:tr>
              <a:tr h="259080">
                <a:tc>
                  <a:txBody>
                    <a:bodyPr/>
                    <a:lstStyle/>
                    <a:p>
                      <a:r>
                        <a:rPr lang="da-DK" sz="1100" dirty="0">
                          <a:solidFill>
                            <a:schemeClr val="bg1"/>
                          </a:solidFill>
                        </a:rPr>
                        <a:t>Kontrol, medicin, genoptræning, hjælpemidler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24 mdr.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479141"/>
                  </a:ext>
                </a:extLst>
              </a:tr>
              <a:tr h="259080">
                <a:tc>
                  <a:txBody>
                    <a:bodyPr/>
                    <a:lstStyle/>
                    <a:p>
                      <a:r>
                        <a:rPr lang="da-DK" sz="1100" dirty="0">
                          <a:solidFill>
                            <a:schemeClr val="bg1"/>
                          </a:solidFill>
                        </a:rPr>
                        <a:t>Ergoterapi efter operation i bevægeapparatet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10 behandlinger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074872445"/>
                  </a:ext>
                </a:extLst>
              </a:tr>
              <a:tr h="259080">
                <a:tc>
                  <a:txBody>
                    <a:bodyPr/>
                    <a:lstStyle/>
                    <a:p>
                      <a:r>
                        <a:rPr lang="da-DK" sz="1100" dirty="0">
                          <a:solidFill>
                            <a:schemeClr val="bg1"/>
                          </a:solidFill>
                        </a:rPr>
                        <a:t>Terminal pleje, hjemmesygeplejerske og hjemmehjælp</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30.000 kr.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22362941"/>
                  </a:ext>
                </a:extLst>
              </a:tr>
              <a:tr h="259080">
                <a:tc>
                  <a:txBody>
                    <a:bodyPr/>
                    <a:lstStyle/>
                    <a:p>
                      <a:r>
                        <a:rPr lang="da-DK" sz="1100" dirty="0">
                          <a:solidFill>
                            <a:schemeClr val="bg1"/>
                          </a:solidFill>
                        </a:rPr>
                        <a:t>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78377153"/>
                  </a:ext>
                </a:extLst>
              </a:tr>
              <a:tr h="259080">
                <a:tc>
                  <a:txBody>
                    <a:bodyPr/>
                    <a:lstStyle/>
                    <a:p>
                      <a:r>
                        <a:rPr lang="da-DK" sz="1100" dirty="0">
                          <a:solidFill>
                            <a:schemeClr val="bg1"/>
                          </a:solidFill>
                        </a:rPr>
                        <a:t>Operation af 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Ingen begrænsning</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64763063"/>
                  </a:ext>
                </a:extLst>
              </a:tr>
              <a:tr h="259080">
                <a:tc>
                  <a:txBody>
                    <a:bodyPr/>
                    <a:lstStyle/>
                    <a:p>
                      <a:r>
                        <a:rPr lang="da-DK" sz="1100" dirty="0">
                          <a:solidFill>
                            <a:schemeClr val="bg1"/>
                          </a:solidFill>
                        </a:rPr>
                        <a:t>Følgelidelser til 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17917656"/>
                  </a:ext>
                </a:extLst>
              </a:tr>
              <a:tr h="259080">
                <a:tc>
                  <a:txBody>
                    <a:bodyPr/>
                    <a:lstStyle/>
                    <a:p>
                      <a:r>
                        <a:rPr lang="da-DK" sz="1100" dirty="0">
                          <a:solidFill>
                            <a:schemeClr val="bg1"/>
                          </a:solidFill>
                        </a:rPr>
                        <a:t>Second og </a:t>
                      </a:r>
                      <a:r>
                        <a:rPr lang="da-DK" sz="1100" dirty="0" err="1">
                          <a:solidFill>
                            <a:schemeClr val="bg1"/>
                          </a:solidFill>
                        </a:rPr>
                        <a:t>third</a:t>
                      </a:r>
                      <a:r>
                        <a:rPr lang="da-DK" sz="1100" dirty="0">
                          <a:solidFill>
                            <a:schemeClr val="bg1"/>
                          </a:solidFill>
                        </a:rPr>
                        <a:t> opinion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41456828"/>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chemeClr val="bg1"/>
                          </a:solidFill>
                          <a:effectLst/>
                          <a:uLnTx/>
                          <a:uFillTx/>
                          <a:latin typeface="Gjensidige Type" pitchFamily="2" charset="0"/>
                          <a:ea typeface="Gjensidige Sans"/>
                          <a:cs typeface="Times New Roman" panose="02020603050405020304" pitchFamily="18" charset="0"/>
                        </a:rPr>
                        <a:t>Kræft (kræftformer, som hører under pakkeforløb er undtaget)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87846648"/>
                  </a:ext>
                </a:extLst>
              </a:tr>
              <a:tr h="259080">
                <a:tc>
                  <a:txBody>
                    <a:bodyPr/>
                    <a:lstStyle/>
                    <a:p>
                      <a:r>
                        <a:rPr lang="da-DK" sz="1100" dirty="0">
                          <a:solidFill>
                            <a:schemeClr val="bg1"/>
                          </a:solidFill>
                        </a:rPr>
                        <a:t>Diætist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4 mdr./10 vejledninger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24345102"/>
                  </a:ext>
                </a:extLst>
              </a:tr>
              <a:tr h="259080">
                <a:tc>
                  <a:txBody>
                    <a:bodyPr/>
                    <a:lstStyle/>
                    <a:p>
                      <a:r>
                        <a:rPr lang="da-DK" sz="1100" dirty="0">
                          <a:solidFill>
                            <a:schemeClr val="bg1"/>
                          </a:solidFill>
                        </a:rPr>
                        <a:t>Astma og allergi inkl. allergivaccination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24516324"/>
                  </a:ext>
                </a:extLst>
              </a:tr>
              <a:tr h="259080">
                <a:tc>
                  <a:txBody>
                    <a:bodyPr/>
                    <a:lstStyle/>
                    <a:p>
                      <a:r>
                        <a:rPr lang="da-DK" sz="1100" dirty="0">
                          <a:solidFill>
                            <a:schemeClr val="bg1"/>
                          </a:solidFill>
                        </a:rPr>
                        <a:t>Transport til og fra undersøgelse/behandling</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Efter 60 km.</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84757835"/>
                  </a:ext>
                </a:extLst>
              </a:tr>
              <a:tr h="259080">
                <a:tc>
                  <a:txBody>
                    <a:bodyPr/>
                    <a:lstStyle/>
                    <a:p>
                      <a:r>
                        <a:rPr lang="da-DK" sz="1100" dirty="0">
                          <a:solidFill>
                            <a:schemeClr val="bg1"/>
                          </a:solidFill>
                        </a:rPr>
                        <a:t>Liggende sygetransport</a:t>
                      </a:r>
                    </a:p>
                  </a:txBody>
                  <a:tcPr anchor="ctr">
                    <a:lnT w="12700" cap="flat" cmpd="sng" algn="ctr">
                      <a:solidFill>
                        <a:schemeClr val="bg1"/>
                      </a:solidFill>
                      <a:prstDash val="solid"/>
                      <a:round/>
                      <a:headEnd type="none" w="med" len="med"/>
                      <a:tailEnd type="none" w="med" len="med"/>
                    </a:lnT>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399052205"/>
                  </a:ext>
                </a:extLst>
              </a:tr>
            </a:tbl>
          </a:graphicData>
        </a:graphic>
      </p:graphicFrame>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7989338" y="3971061"/>
            <a:ext cx="3511981"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7982699" y="2390771"/>
            <a:ext cx="3511981"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8261819" y="4136751"/>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BEHANDLINGSGARANTI</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8261819" y="25270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HENVISNINGSKRAV</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8279389" y="2861139"/>
            <a:ext cx="3194913" cy="738664"/>
          </a:xfrm>
          <a:prstGeom prst="rect">
            <a:avLst/>
          </a:prstGeom>
          <a:noFill/>
        </p:spPr>
        <p:txBody>
          <a:bodyPr wrap="square">
            <a:spAutoFit/>
          </a:bodyPr>
          <a:lstStyle/>
          <a:p>
            <a:r>
              <a:rPr lang="da-DK" sz="1050" dirty="0">
                <a:solidFill>
                  <a:schemeClr val="bg1"/>
                </a:solidFill>
              </a:rPr>
              <a:t>Lægehenvisning: </a:t>
            </a:r>
            <a:r>
              <a:rPr lang="da-DK" sz="1050" dirty="0">
                <a:solidFill>
                  <a:schemeClr val="bg1"/>
                </a:solidFill>
                <a:effectLst/>
                <a:latin typeface="Gjensidige Type" pitchFamily="2" charset="0"/>
                <a:ea typeface="Gjensidige Sans"/>
                <a:cs typeface="Times New Roman" panose="02020603050405020304" pitchFamily="18" charset="0"/>
              </a:rPr>
              <a:t>Der skal være en henvisning, mens der ved specialerne; Øre-, næse- og halslæge samt øjenlæge kræves en lægeanbefaling.</a:t>
            </a:r>
            <a:endParaRPr lang="da-DK" sz="1050" dirty="0">
              <a:solidFill>
                <a:schemeClr val="bg1"/>
              </a:solidFill>
            </a:endParaRP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8299767" y="4437251"/>
            <a:ext cx="3194913" cy="577081"/>
          </a:xfrm>
          <a:prstGeom prst="rect">
            <a:avLst/>
          </a:prstGeom>
          <a:noFill/>
        </p:spPr>
        <p:txBody>
          <a:bodyPr wrap="square">
            <a:spAutoFit/>
          </a:bodyPr>
          <a:lstStyle/>
          <a:p>
            <a:r>
              <a:rPr lang="da-DK" sz="1050" dirty="0">
                <a:solidFill>
                  <a:schemeClr val="bg1"/>
                </a:solidFill>
              </a:rPr>
              <a:t>Vi garanterer, at du kan blive behandlet i vores landsdækkende netværk inden for </a:t>
            </a:r>
            <a:r>
              <a:rPr lang="da-DK" sz="1050" b="1" dirty="0">
                <a:solidFill>
                  <a:schemeClr val="bg1"/>
                </a:solidFill>
              </a:rPr>
              <a:t>10 hverdage </a:t>
            </a:r>
            <a:r>
              <a:rPr lang="da-DK" sz="1050" dirty="0">
                <a:solidFill>
                  <a:schemeClr val="bg1"/>
                </a:solidFill>
              </a:rPr>
              <a:t>(Undtagen psykiater).</a:t>
            </a:r>
          </a:p>
        </p:txBody>
      </p:sp>
    </p:spTree>
    <p:extLst>
      <p:ext uri="{BB962C8B-B14F-4D97-AF65-F5344CB8AC3E}">
        <p14:creationId xmlns:p14="http://schemas.microsoft.com/office/powerpoint/2010/main" val="3315705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45571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LIDELSER I BEVÆGEAPPARATET</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3638046440"/>
              </p:ext>
            </p:extLst>
          </p:nvPr>
        </p:nvGraphicFramePr>
        <p:xfrm>
          <a:off x="1783474" y="2349531"/>
          <a:ext cx="8128002" cy="2660001"/>
        </p:xfrm>
        <a:graphic>
          <a:graphicData uri="http://schemas.openxmlformats.org/drawingml/2006/table">
            <a:tbl>
              <a:tblPr firstRow="1" bandRow="1">
                <a:tableStyleId>{2D5ABB26-0587-4C30-8999-92F81FD0307C}</a:tableStyleId>
              </a:tblPr>
              <a:tblGrid>
                <a:gridCol w="1354667">
                  <a:extLst>
                    <a:ext uri="{9D8B030D-6E8A-4147-A177-3AD203B41FA5}">
                      <a16:colId xmlns:a16="http://schemas.microsoft.com/office/drawing/2014/main" val="3561706444"/>
                    </a:ext>
                  </a:extLst>
                </a:gridCol>
                <a:gridCol w="1354667">
                  <a:extLst>
                    <a:ext uri="{9D8B030D-6E8A-4147-A177-3AD203B41FA5}">
                      <a16:colId xmlns:a16="http://schemas.microsoft.com/office/drawing/2014/main" val="1813851561"/>
                    </a:ext>
                  </a:extLst>
                </a:gridCol>
                <a:gridCol w="1354667">
                  <a:extLst>
                    <a:ext uri="{9D8B030D-6E8A-4147-A177-3AD203B41FA5}">
                      <a16:colId xmlns:a16="http://schemas.microsoft.com/office/drawing/2014/main" val="4013552554"/>
                    </a:ext>
                  </a:extLst>
                </a:gridCol>
                <a:gridCol w="1354667">
                  <a:extLst>
                    <a:ext uri="{9D8B030D-6E8A-4147-A177-3AD203B41FA5}">
                      <a16:colId xmlns:a16="http://schemas.microsoft.com/office/drawing/2014/main" val="3815403335"/>
                    </a:ext>
                  </a:extLst>
                </a:gridCol>
                <a:gridCol w="1354667">
                  <a:extLst>
                    <a:ext uri="{9D8B030D-6E8A-4147-A177-3AD203B41FA5}">
                      <a16:colId xmlns:a16="http://schemas.microsoft.com/office/drawing/2014/main" val="373782698"/>
                    </a:ext>
                  </a:extLst>
                </a:gridCol>
                <a:gridCol w="1354667">
                  <a:extLst>
                    <a:ext uri="{9D8B030D-6E8A-4147-A177-3AD203B41FA5}">
                      <a16:colId xmlns:a16="http://schemas.microsoft.com/office/drawing/2014/main" val="2460636855"/>
                    </a:ext>
                  </a:extLst>
                </a:gridCol>
              </a:tblGrid>
              <a:tr h="430829">
                <a:tc>
                  <a:txBody>
                    <a:bodyPr/>
                    <a:lstStyle/>
                    <a:p>
                      <a:pPr algn="ctr"/>
                      <a:r>
                        <a:rPr lang="da-DK" sz="1100" b="1" dirty="0">
                          <a:solidFill>
                            <a:schemeClr val="bg1"/>
                          </a:solidFill>
                        </a:rPr>
                        <a:t>FYSIOTERAPI</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OSTEOPATI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AKUPUNKTUR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ZONETERAPI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FODTERAPI</a:t>
                      </a:r>
                    </a:p>
                  </a:txBody>
                  <a:tcPr anchor="ctr">
                    <a:lnL w="12700" cap="flat" cmpd="sng" algn="ctr">
                      <a:solidFill>
                        <a:schemeClr val="accent2"/>
                      </a:solidFill>
                      <a:prstDash val="solid"/>
                      <a:round/>
                      <a:headEnd type="none" w="med" len="med"/>
                      <a:tailEnd type="none" w="med" len="med"/>
                    </a:lnL>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Ingen lægehenvisning</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887574551"/>
                  </a:ext>
                </a:extLst>
              </a:tr>
              <a:tr h="663950">
                <a:tc>
                  <a:txBody>
                    <a:bodyPr/>
                    <a:lstStyle/>
                    <a:p>
                      <a:pPr algn="ctr"/>
                      <a:r>
                        <a:rPr lang="da-DK" sz="1050" dirty="0">
                          <a:solidFill>
                            <a:schemeClr val="bg1"/>
                          </a:solidFill>
                        </a:rPr>
                        <a:t>Uanset netværk:</a:t>
                      </a:r>
                    </a:p>
                    <a:p>
                      <a:pPr algn="ctr"/>
                      <a:r>
                        <a:rPr lang="da-DK" sz="1050" dirty="0">
                          <a:solidFill>
                            <a:schemeClr val="bg1"/>
                          </a:solidFill>
                        </a:rPr>
                        <a:t>Nødvendige antal behandlinger</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Uanset netværk:</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Nødvendige antal behandlinger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4 behandlinger pr.</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1846444941"/>
                  </a:ext>
                </a:extLst>
              </a:tr>
              <a:tr h="430829">
                <a:tc>
                  <a:txBody>
                    <a:bodyPr/>
                    <a:lstStyle/>
                    <a:p>
                      <a:pPr algn="ctr"/>
                      <a:r>
                        <a:rPr lang="da-DK" sz="1050" dirty="0">
                          <a:solidFill>
                            <a:schemeClr val="bg1"/>
                          </a:solidFill>
                        </a:rPr>
                        <a:t>Dækkes svarende til patientandelen for almen fysioterapi</a:t>
                      </a:r>
                    </a:p>
                  </a:txBody>
                  <a:tcPr anchor="ctr">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Dækkes svarende til patientandelen for almen 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Fuld refusion i eget netværk. 500 kr. pr. behandling uden for netværk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 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 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Behandling skal varetages af statsautoriseret fodterapeut</a:t>
                      </a:r>
                    </a:p>
                  </a:txBody>
                  <a:tcPr anchor="ctr">
                    <a:lnL w="12700" cap="flat" cmpd="sng" algn="ctr">
                      <a:solidFill>
                        <a:schemeClr val="accent2"/>
                      </a:solidFill>
                      <a:prstDash val="solid"/>
                      <a:round/>
                      <a:headEnd type="none" w="med" len="med"/>
                      <a:tailEnd type="none" w="med" len="med"/>
                    </a:lnL>
                  </a:tcPr>
                </a:tc>
                <a:extLst>
                  <a:ext uri="{0D108BD9-81ED-4DB2-BD59-A6C34878D82A}">
                    <a16:rowId xmlns:a16="http://schemas.microsoft.com/office/drawing/2014/main" val="1551771207"/>
                  </a:ext>
                </a:extLst>
              </a:tr>
            </a:tbl>
          </a:graphicData>
        </a:graphic>
      </p:graphicFrame>
      <p:sp>
        <p:nvSpPr>
          <p:cNvPr id="13" name="Tekstfelt 12">
            <a:extLst>
              <a:ext uri="{FF2B5EF4-FFF2-40B4-BE49-F238E27FC236}">
                <a16:creationId xmlns:a16="http://schemas.microsoft.com/office/drawing/2014/main" id="{CC228210-C8ED-2793-685D-8C4564597E94}"/>
              </a:ext>
            </a:extLst>
          </p:cNvPr>
          <p:cNvSpPr txBox="1">
            <a:spLocks noGrp="1" noRot="1" noMove="1" noResize="1" noEditPoints="1" noAdjustHandles="1" noChangeArrowheads="1" noChangeShapeType="1"/>
          </p:cNvSpPr>
          <p:nvPr/>
        </p:nvSpPr>
        <p:spPr>
          <a:xfrm>
            <a:off x="2179275" y="5413773"/>
            <a:ext cx="2175641" cy="484748"/>
          </a:xfrm>
          <a:prstGeom prst="rect">
            <a:avLst/>
          </a:prstGeom>
          <a:noFill/>
        </p:spPr>
        <p:txBody>
          <a:bodyPr wrap="square" lIns="0" tIns="0" rIns="0" bIns="0" rtlCol="0">
            <a:spAutoFit/>
          </a:bodyPr>
          <a:lstStyle/>
          <a:p>
            <a:pPr algn="ctr"/>
            <a:r>
              <a:rPr lang="da-DK" sz="1050" b="1" dirty="0">
                <a:solidFill>
                  <a:schemeClr val="tx2"/>
                </a:solidFill>
              </a:rPr>
              <a:t>GLA:D – træning </a:t>
            </a:r>
            <a:r>
              <a:rPr lang="da-DK" sz="1050" dirty="0">
                <a:solidFill>
                  <a:schemeClr val="tx2"/>
                </a:solidFill>
              </a:rPr>
              <a:t>til </a:t>
            </a:r>
            <a:br>
              <a:rPr lang="da-DK" sz="1050" dirty="0">
                <a:solidFill>
                  <a:schemeClr val="tx2"/>
                </a:solidFill>
              </a:rPr>
            </a:br>
            <a:r>
              <a:rPr lang="da-DK" sz="1050" dirty="0">
                <a:solidFill>
                  <a:schemeClr val="tx2"/>
                </a:solidFill>
              </a:rPr>
              <a:t>knæ, hofter og ryg v. slidgigt </a:t>
            </a:r>
            <a:br>
              <a:rPr lang="da-DK" sz="1050" dirty="0">
                <a:solidFill>
                  <a:schemeClr val="tx2"/>
                </a:solidFill>
              </a:rPr>
            </a:br>
            <a:r>
              <a:rPr lang="da-DK" sz="1050" dirty="0">
                <a:solidFill>
                  <a:schemeClr val="tx2"/>
                </a:solidFill>
              </a:rPr>
              <a:t>eller længerevarende ryglidelse</a:t>
            </a:r>
          </a:p>
        </p:txBody>
      </p:sp>
      <p:pic>
        <p:nvPicPr>
          <p:cNvPr id="19" name="Grafik 18" descr="Yoga kontur">
            <a:extLst>
              <a:ext uri="{FF2B5EF4-FFF2-40B4-BE49-F238E27FC236}">
                <a16:creationId xmlns:a16="http://schemas.microsoft.com/office/drawing/2014/main" id="{6C499BF6-8842-8644-6FB3-04B7C12B1B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120" y="1576957"/>
            <a:ext cx="686684" cy="686684"/>
          </a:xfrm>
          <a:prstGeom prst="rect">
            <a:avLst/>
          </a:prstGeom>
        </p:spPr>
      </p:pic>
      <p:sp>
        <p:nvSpPr>
          <p:cNvPr id="7" name="Rektangel: afrundede hjørner 6">
            <a:extLst>
              <a:ext uri="{FF2B5EF4-FFF2-40B4-BE49-F238E27FC236}">
                <a16:creationId xmlns:a16="http://schemas.microsoft.com/office/drawing/2014/main" id="{114395B4-6D8A-2787-723A-84C860320D28}"/>
              </a:ext>
            </a:extLst>
          </p:cNvPr>
          <p:cNvSpPr/>
          <p:nvPr/>
        </p:nvSpPr>
        <p:spPr>
          <a:xfrm>
            <a:off x="2057089" y="5319669"/>
            <a:ext cx="2564524" cy="94967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Tekstfelt 7">
            <a:extLst>
              <a:ext uri="{FF2B5EF4-FFF2-40B4-BE49-F238E27FC236}">
                <a16:creationId xmlns:a16="http://schemas.microsoft.com/office/drawing/2014/main" id="{03F8F5B8-4F7C-5BD1-8975-58B93F5D6292}"/>
              </a:ext>
            </a:extLst>
          </p:cNvPr>
          <p:cNvSpPr txBox="1"/>
          <p:nvPr/>
        </p:nvSpPr>
        <p:spPr>
          <a:xfrm>
            <a:off x="2251530" y="5552130"/>
            <a:ext cx="2175641" cy="646331"/>
          </a:xfrm>
          <a:prstGeom prst="rect">
            <a:avLst/>
          </a:prstGeom>
          <a:noFill/>
        </p:spPr>
        <p:txBody>
          <a:bodyPr wrap="square" lIns="0" tIns="0" rIns="0" bIns="0" rtlCol="0">
            <a:spAutoFit/>
          </a:bodyPr>
          <a:lstStyle/>
          <a:p>
            <a:pPr algn="ctr"/>
            <a:r>
              <a:rPr lang="da-DK" sz="1050" b="1" dirty="0">
                <a:solidFill>
                  <a:schemeClr val="bg1"/>
                </a:solidFill>
              </a:rPr>
              <a:t>GLA:D-træning </a:t>
            </a:r>
            <a:r>
              <a:rPr lang="da-DK" sz="1050" dirty="0">
                <a:solidFill>
                  <a:schemeClr val="bg1"/>
                </a:solidFill>
              </a:rPr>
              <a:t>til </a:t>
            </a:r>
            <a:br>
              <a:rPr lang="da-DK" sz="1050" dirty="0">
                <a:solidFill>
                  <a:schemeClr val="bg1"/>
                </a:solidFill>
              </a:rPr>
            </a:br>
            <a:r>
              <a:rPr lang="da-DK" sz="1050" dirty="0">
                <a:solidFill>
                  <a:schemeClr val="bg1"/>
                </a:solidFill>
              </a:rPr>
              <a:t>knæ, hofter og ryg ved slidgigt </a:t>
            </a:r>
            <a:br>
              <a:rPr lang="da-DK" sz="1050" dirty="0">
                <a:solidFill>
                  <a:schemeClr val="bg1"/>
                </a:solidFill>
              </a:rPr>
            </a:br>
            <a:r>
              <a:rPr lang="da-DK" sz="1050" dirty="0">
                <a:solidFill>
                  <a:schemeClr val="bg1"/>
                </a:solidFill>
              </a:rPr>
              <a:t>eller længerevarende ryglidelse, Kræver ikke henvisning.</a:t>
            </a:r>
          </a:p>
        </p:txBody>
      </p:sp>
    </p:spTree>
    <p:extLst>
      <p:ext uri="{BB962C8B-B14F-4D97-AF65-F5344CB8AC3E}">
        <p14:creationId xmlns:p14="http://schemas.microsoft.com/office/powerpoint/2010/main" val="3044299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85672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PSYKISKE LIDELSER OG MENTALE UDFORDRINGER</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4225424900"/>
              </p:ext>
            </p:extLst>
          </p:nvPr>
        </p:nvGraphicFramePr>
        <p:xfrm>
          <a:off x="1783474" y="2349531"/>
          <a:ext cx="8159312" cy="3436231"/>
        </p:xfrm>
        <a:graphic>
          <a:graphicData uri="http://schemas.openxmlformats.org/drawingml/2006/table">
            <a:tbl>
              <a:tblPr firstRow="1" bandRow="1">
                <a:tableStyleId>{2D5ABB26-0587-4C30-8999-92F81FD0307C}</a:tableStyleId>
              </a:tblPr>
              <a:tblGrid>
                <a:gridCol w="2039828">
                  <a:extLst>
                    <a:ext uri="{9D8B030D-6E8A-4147-A177-3AD203B41FA5}">
                      <a16:colId xmlns:a16="http://schemas.microsoft.com/office/drawing/2014/main" val="3561706444"/>
                    </a:ext>
                  </a:extLst>
                </a:gridCol>
                <a:gridCol w="2039828">
                  <a:extLst>
                    <a:ext uri="{9D8B030D-6E8A-4147-A177-3AD203B41FA5}">
                      <a16:colId xmlns:a16="http://schemas.microsoft.com/office/drawing/2014/main" val="1813851561"/>
                    </a:ext>
                  </a:extLst>
                </a:gridCol>
                <a:gridCol w="2039828">
                  <a:extLst>
                    <a:ext uri="{9D8B030D-6E8A-4147-A177-3AD203B41FA5}">
                      <a16:colId xmlns:a16="http://schemas.microsoft.com/office/drawing/2014/main" val="4013552554"/>
                    </a:ext>
                  </a:extLst>
                </a:gridCol>
                <a:gridCol w="2039828">
                  <a:extLst>
                    <a:ext uri="{9D8B030D-6E8A-4147-A177-3AD203B41FA5}">
                      <a16:colId xmlns:a16="http://schemas.microsoft.com/office/drawing/2014/main" val="3815403335"/>
                    </a:ext>
                  </a:extLst>
                </a:gridCol>
              </a:tblGrid>
              <a:tr h="430829">
                <a:tc>
                  <a:txBody>
                    <a:bodyPr/>
                    <a:lstStyle/>
                    <a:p>
                      <a:pPr algn="ctr"/>
                      <a:r>
                        <a:rPr lang="da-DK" sz="1100" b="1" dirty="0">
                          <a:solidFill>
                            <a:schemeClr val="bg1"/>
                          </a:solidFill>
                        </a:rPr>
                        <a:t>PSYKOLOG</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PSYKIATER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AKUT KRISEHJÆLP</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MISBRUG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Lægehenvisning/anbefaling</a:t>
                      </a:r>
                      <a:br>
                        <a:rPr lang="da-DK" sz="1050" dirty="0">
                          <a:solidFill>
                            <a:schemeClr val="bg1"/>
                          </a:solidFill>
                        </a:rPr>
                      </a:br>
                      <a:r>
                        <a:rPr lang="da-DK" sz="1050" dirty="0">
                          <a:solidFill>
                            <a:schemeClr val="bg1"/>
                          </a:solidFill>
                        </a:rPr>
                        <a:t>med undtagelse af arbejdsrelateret stress</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7574551"/>
                  </a:ext>
                </a:extLst>
              </a:tr>
              <a:tr h="663950">
                <a:tc>
                  <a:txBody>
                    <a:bodyPr/>
                    <a:lstStyle/>
                    <a:p>
                      <a:pPr algn="ctr"/>
                      <a:br>
                        <a:rPr lang="da-DK" sz="1050" dirty="0">
                          <a:solidFill>
                            <a:schemeClr val="bg1"/>
                          </a:solidFill>
                        </a:rPr>
                      </a:br>
                      <a:r>
                        <a:rPr lang="da-DK" sz="1050" dirty="0">
                          <a:solidFill>
                            <a:schemeClr val="bg1"/>
                          </a:solidFill>
                        </a:rPr>
                        <a:t>I netværk:</a:t>
                      </a:r>
                      <a:br>
                        <a:rPr lang="da-DK" sz="1050" dirty="0">
                          <a:solidFill>
                            <a:schemeClr val="bg1"/>
                          </a:solidFill>
                        </a:rPr>
                      </a:br>
                      <a:r>
                        <a:rPr lang="da-DK" sz="1050" dirty="0">
                          <a:solidFill>
                            <a:schemeClr val="bg1"/>
                          </a:solidFill>
                        </a:rPr>
                        <a:t>Nødvendige antal behandlinger.</a:t>
                      </a:r>
                      <a:br>
                        <a:rPr lang="da-DK" sz="1050" dirty="0">
                          <a:solidFill>
                            <a:schemeClr val="bg1"/>
                          </a:solidFill>
                        </a:rPr>
                      </a:br>
                      <a:br>
                        <a:rPr lang="da-DK" sz="1050" dirty="0">
                          <a:solidFill>
                            <a:schemeClr val="bg1"/>
                          </a:solidFill>
                        </a:rPr>
                      </a:br>
                      <a:r>
                        <a:rPr lang="da-DK" sz="1050" dirty="0">
                          <a:solidFill>
                            <a:schemeClr val="bg1"/>
                          </a:solidFill>
                        </a:rPr>
                        <a:t>Uden for netværk:</a:t>
                      </a:r>
                      <a:br>
                        <a:rPr lang="da-DK" sz="1050" dirty="0">
                          <a:solidFill>
                            <a:schemeClr val="bg1"/>
                          </a:solidFill>
                        </a:rPr>
                      </a:br>
                      <a:r>
                        <a:rPr lang="da-DK" sz="1050" dirty="0">
                          <a:solidFill>
                            <a:schemeClr val="bg1"/>
                          </a:solidFill>
                        </a:rPr>
                        <a:t>Op til 6 mdr.</a:t>
                      </a:r>
                    </a:p>
                  </a:txBody>
                  <a:tcP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Uanset netværk:</a:t>
                      </a:r>
                      <a:br>
                        <a:rPr lang="da-DK" sz="1050" dirty="0">
                          <a:solidFill>
                            <a:schemeClr val="bg1"/>
                          </a:solidFill>
                        </a:rPr>
                      </a:br>
                      <a:r>
                        <a:rPr lang="da-DK" sz="1050" dirty="0">
                          <a:solidFill>
                            <a:schemeClr val="bg1"/>
                          </a:solidFill>
                        </a:rPr>
                        <a:t>Dækker udredning, medicinsk opstart/justering samt samtaleterapi i op til 6 mdr. fra første anmeldelsesdag.</a:t>
                      </a:r>
                      <a:br>
                        <a:rPr lang="da-DK" sz="1050" dirty="0">
                          <a:solidFill>
                            <a:schemeClr val="bg1"/>
                          </a:solidFill>
                        </a:rPr>
                      </a:br>
                      <a:br>
                        <a:rPr lang="da-DK" sz="1050" dirty="0">
                          <a:solidFill>
                            <a:schemeClr val="bg1"/>
                          </a:solidFill>
                        </a:rPr>
                      </a:br>
                      <a:r>
                        <a:rPr lang="da-DK" sz="1050" dirty="0">
                          <a:solidFill>
                            <a:schemeClr val="bg1"/>
                          </a:solidFill>
                        </a:rPr>
                        <a:t>I netværk dækkes det fulde beløb, mens uden for netværk dækkes op til 2.000 kr. pr. konsultation. </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u="sng" dirty="0">
                          <a:solidFill>
                            <a:schemeClr val="bg1"/>
                          </a:solidFill>
                        </a:rPr>
                        <a:t>Døgnbemandet</a:t>
                      </a:r>
                      <a:r>
                        <a:rPr lang="da-DK" sz="1050" dirty="0">
                          <a:solidFill>
                            <a:schemeClr val="bg1"/>
                          </a:solidFill>
                        </a:rPr>
                        <a:t> telefonlinje​</a:t>
                      </a:r>
                    </a:p>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ved alvorlige ulykker, dødsfald, vold, trusler, overfald ved​ røveri, livstruende sygdomme eller hændelser, som kan sidestilles med​</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førnævnte eksempler.</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i netværket.</a:t>
                      </a:r>
                      <a:br>
                        <a:rPr lang="da-DK" sz="1050" dirty="0">
                          <a:solidFill>
                            <a:schemeClr val="bg1"/>
                          </a:solidFill>
                        </a:rPr>
                      </a:br>
                      <a:br>
                        <a:rPr lang="da-DK" sz="1050" dirty="0">
                          <a:solidFill>
                            <a:schemeClr val="bg1"/>
                          </a:solidFill>
                        </a:rPr>
                      </a:br>
                      <a:r>
                        <a:rPr lang="da-DK" sz="1050" dirty="0">
                          <a:solidFill>
                            <a:schemeClr val="bg1"/>
                          </a:solidFill>
                        </a:rPr>
                        <a:t>Alkohol inkl. antabusbehandling, rusmiddel- og medicinmisbrug dækkes med op til 85.000 kr. pr. forløb.</a:t>
                      </a:r>
                      <a:br>
                        <a:rPr lang="da-DK" sz="1050" dirty="0">
                          <a:solidFill>
                            <a:schemeClr val="bg1"/>
                          </a:solidFill>
                        </a:rPr>
                      </a:br>
                      <a:r>
                        <a:rPr lang="da-DK" sz="1050" dirty="0">
                          <a:solidFill>
                            <a:schemeClr val="bg1"/>
                          </a:solidFill>
                        </a:rPr>
                        <a:t>Maks 2 forløb i forsikringstiden.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da-DK"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Ludomani dækkes med op til 60.000 kr. i op til 3 mdr.</a:t>
                      </a:r>
                      <a:br>
                        <a:rPr lang="da-DK" sz="1050" dirty="0">
                          <a:solidFill>
                            <a:schemeClr val="bg1"/>
                          </a:solidFill>
                        </a:rPr>
                      </a:br>
                      <a:r>
                        <a:rPr lang="da-DK" sz="1050" dirty="0">
                          <a:solidFill>
                            <a:schemeClr val="bg1"/>
                          </a:solidFill>
                        </a:rPr>
                        <a:t>Maks 1 forløb i forsikringstiden.</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846444941"/>
                  </a:ext>
                </a:extLst>
              </a:tr>
            </a:tbl>
          </a:graphicData>
        </a:graphic>
      </p:graphicFrame>
      <p:pic>
        <p:nvPicPr>
          <p:cNvPr id="8" name="Grafik 7" descr="Hjerne kontur">
            <a:extLst>
              <a:ext uri="{FF2B5EF4-FFF2-40B4-BE49-F238E27FC236}">
                <a16:creationId xmlns:a16="http://schemas.microsoft.com/office/drawing/2014/main" id="{7AE72DCD-AA6F-1541-D460-06A6AD10297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6189" y="1470211"/>
            <a:ext cx="686684" cy="686684"/>
          </a:xfrm>
          <a:prstGeom prst="rect">
            <a:avLst/>
          </a:prstGeom>
        </p:spPr>
      </p:pic>
    </p:spTree>
    <p:extLst>
      <p:ext uri="{BB962C8B-B14F-4D97-AF65-F5344CB8AC3E}">
        <p14:creationId xmlns:p14="http://schemas.microsoft.com/office/powerpoint/2010/main" val="30360384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
            <a:extLst>
              <a:ext uri="{FF2B5EF4-FFF2-40B4-BE49-F238E27FC236}">
                <a16:creationId xmlns:a16="http://schemas.microsoft.com/office/drawing/2014/main" id="{27805F1E-055F-A375-8190-DF43095322D3}"/>
              </a:ext>
            </a:extLst>
          </p:cNvPr>
          <p:cNvPicPr>
            <a:picLocks noGrp="1" noChangeAspect="1"/>
          </p:cNvPicPr>
          <p:nvPr>
            <p:ph type="pic" sz="quarter" idx="15"/>
            <p:custDataLst>
              <p:tags r:id="rId1"/>
            </p:custDataLst>
          </p:nvPr>
        </p:nvPicPr>
        <p:blipFill rotWithShape="1">
          <a:blip r:embed="rId4">
            <a:extLst>
              <a:ext uri="{28A0092B-C50C-407E-A947-70E740481C1C}">
                <a14:useLocalDpi xmlns:a14="http://schemas.microsoft.com/office/drawing/2010/main" val="0"/>
              </a:ext>
            </a:extLst>
          </a:blip>
          <a:srcRect l="19177" r="19177"/>
          <a:stretch/>
        </p:blipFill>
        <p:spPr>
          <a:xfrm>
            <a:off x="6066000" y="360000"/>
            <a:ext cx="5677200" cy="6138000"/>
          </a:xfrm>
        </p:spPr>
      </p:pic>
      <p:sp>
        <p:nvSpPr>
          <p:cNvPr id="3" name="Titel 2">
            <a:extLst>
              <a:ext uri="{FF2B5EF4-FFF2-40B4-BE49-F238E27FC236}">
                <a16:creationId xmlns:a16="http://schemas.microsoft.com/office/drawing/2014/main" id="{FFC7CAEA-2844-A8F8-D9B2-2AF6F1659AEE}"/>
              </a:ext>
            </a:extLst>
          </p:cNvPr>
          <p:cNvSpPr>
            <a:spLocks noGrp="1"/>
          </p:cNvSpPr>
          <p:nvPr>
            <p:ph type="title"/>
          </p:nvPr>
        </p:nvSpPr>
        <p:spPr>
          <a:xfrm>
            <a:off x="450000" y="360000"/>
            <a:ext cx="5162400" cy="586800"/>
          </a:xfrm>
        </p:spPr>
        <p:txBody>
          <a:bodyPr/>
          <a:lstStyle/>
          <a:p>
            <a:r>
              <a:rPr lang="da-DK" dirty="0"/>
              <a:t>Rådgivningslinjer</a:t>
            </a:r>
          </a:p>
        </p:txBody>
      </p:sp>
      <p:sp>
        <p:nvSpPr>
          <p:cNvPr id="5" name="Undertitel 4">
            <a:extLst>
              <a:ext uri="{FF2B5EF4-FFF2-40B4-BE49-F238E27FC236}">
                <a16:creationId xmlns:a16="http://schemas.microsoft.com/office/drawing/2014/main" id="{35835BC8-6F45-1E7B-5241-BDCCDB586EEE}"/>
              </a:ext>
            </a:extLst>
          </p:cNvPr>
          <p:cNvSpPr>
            <a:spLocks noGrp="1"/>
          </p:cNvSpPr>
          <p:nvPr>
            <p:ph type="subTitle" idx="13"/>
          </p:nvPr>
        </p:nvSpPr>
        <p:spPr>
          <a:xfrm>
            <a:off x="597013" y="991800"/>
            <a:ext cx="5162400" cy="259200"/>
          </a:xfrm>
        </p:spPr>
        <p:txBody>
          <a:bodyPr/>
          <a:lstStyle/>
          <a:p>
            <a:r>
              <a:rPr lang="da-DK" i="1" dirty="0"/>
              <a:t>Del af både Sundhedsforsikring og Sundhedsforsikring+ </a:t>
            </a:r>
          </a:p>
        </p:txBody>
      </p:sp>
      <p:sp>
        <p:nvSpPr>
          <p:cNvPr id="7" name="Pladsholder til sidefod 6">
            <a:extLst>
              <a:ext uri="{FF2B5EF4-FFF2-40B4-BE49-F238E27FC236}">
                <a16:creationId xmlns:a16="http://schemas.microsoft.com/office/drawing/2014/main" id="{7C2B669A-44CC-C7C8-42FA-56A8CD2314FA}"/>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EA10F3EC-CD55-8534-7DA5-736EFF651693}"/>
              </a:ext>
            </a:extLst>
          </p:cNvPr>
          <p:cNvSpPr>
            <a:spLocks noGrp="1"/>
          </p:cNvSpPr>
          <p:nvPr>
            <p:ph type="sldNum" sz="quarter" idx="18"/>
          </p:nvPr>
        </p:nvSpPr>
        <p:spPr/>
        <p:txBody>
          <a:bodyPr/>
          <a:lstStyle/>
          <a:p>
            <a:fld id="{23AA811B-2EBD-4900-905E-5BE206449611}" type="slidenum">
              <a:rPr lang="da-DK" smtClean="0"/>
              <a:pPr/>
              <a:t>7</a:t>
            </a:fld>
            <a:endParaRPr lang="da-DK"/>
          </a:p>
        </p:txBody>
      </p:sp>
      <p:sp>
        <p:nvSpPr>
          <p:cNvPr id="12" name="Tekstfelt 11">
            <a:extLst>
              <a:ext uri="{FF2B5EF4-FFF2-40B4-BE49-F238E27FC236}">
                <a16:creationId xmlns:a16="http://schemas.microsoft.com/office/drawing/2014/main" id="{01C25A99-C92C-6A7A-56A9-779F5F1B9B51}"/>
              </a:ext>
            </a:extLst>
          </p:cNvPr>
          <p:cNvSpPr txBox="1"/>
          <p:nvPr/>
        </p:nvSpPr>
        <p:spPr>
          <a:xfrm>
            <a:off x="597013" y="1417519"/>
            <a:ext cx="4026358" cy="246221"/>
          </a:xfrm>
          <a:prstGeom prst="rect">
            <a:avLst/>
          </a:prstGeom>
          <a:noFill/>
        </p:spPr>
        <p:txBody>
          <a:bodyPr wrap="square" lIns="0" tIns="0" rIns="0" bIns="0" rtlCol="0">
            <a:spAutoFit/>
          </a:bodyPr>
          <a:lstStyle/>
          <a:p>
            <a:pPr algn="l"/>
            <a:r>
              <a:rPr lang="da-DK" sz="1600" b="1">
                <a:solidFill>
                  <a:schemeClr val="tx2"/>
                </a:solidFill>
              </a:rPr>
              <a:t>Forebyggende rådgivningslinjer</a:t>
            </a:r>
          </a:p>
        </p:txBody>
      </p:sp>
      <p:sp>
        <p:nvSpPr>
          <p:cNvPr id="13" name="Tekstfelt 12">
            <a:extLst>
              <a:ext uri="{FF2B5EF4-FFF2-40B4-BE49-F238E27FC236}">
                <a16:creationId xmlns:a16="http://schemas.microsoft.com/office/drawing/2014/main" id="{311EB2FE-33D8-8064-FA89-E1B493820651}"/>
              </a:ext>
            </a:extLst>
          </p:cNvPr>
          <p:cNvSpPr txBox="1"/>
          <p:nvPr/>
        </p:nvSpPr>
        <p:spPr>
          <a:xfrm>
            <a:off x="597013" y="3046168"/>
            <a:ext cx="4026358" cy="246221"/>
          </a:xfrm>
          <a:prstGeom prst="rect">
            <a:avLst/>
          </a:prstGeom>
          <a:noFill/>
        </p:spPr>
        <p:txBody>
          <a:bodyPr wrap="square" lIns="0" tIns="0" rIns="0" bIns="0" rtlCol="0">
            <a:spAutoFit/>
          </a:bodyPr>
          <a:lstStyle/>
          <a:p>
            <a:pPr algn="l"/>
            <a:r>
              <a:rPr lang="da-DK" sz="1600" b="1">
                <a:solidFill>
                  <a:schemeClr val="tx2"/>
                </a:solidFill>
              </a:rPr>
              <a:t>Sundhedskompasset</a:t>
            </a:r>
          </a:p>
        </p:txBody>
      </p:sp>
      <p:sp>
        <p:nvSpPr>
          <p:cNvPr id="14" name="Tekstfelt 13">
            <a:extLst>
              <a:ext uri="{FF2B5EF4-FFF2-40B4-BE49-F238E27FC236}">
                <a16:creationId xmlns:a16="http://schemas.microsoft.com/office/drawing/2014/main" id="{C2F565DE-737D-6A72-9E32-D23FBEC5F333}"/>
              </a:ext>
            </a:extLst>
          </p:cNvPr>
          <p:cNvSpPr txBox="1"/>
          <p:nvPr/>
        </p:nvSpPr>
        <p:spPr>
          <a:xfrm>
            <a:off x="597013" y="4559751"/>
            <a:ext cx="4026358" cy="246221"/>
          </a:xfrm>
          <a:prstGeom prst="rect">
            <a:avLst/>
          </a:prstGeom>
          <a:noFill/>
        </p:spPr>
        <p:txBody>
          <a:bodyPr wrap="square" lIns="0" tIns="0" rIns="0" bIns="0" rtlCol="0">
            <a:spAutoFit/>
          </a:bodyPr>
          <a:lstStyle/>
          <a:p>
            <a:pPr algn="l"/>
            <a:r>
              <a:rPr lang="da-DK" sz="1600" b="1">
                <a:solidFill>
                  <a:schemeClr val="tx2"/>
                </a:solidFill>
              </a:rPr>
              <a:t>Misbrugslinjen</a:t>
            </a:r>
          </a:p>
        </p:txBody>
      </p:sp>
      <p:sp>
        <p:nvSpPr>
          <p:cNvPr id="15" name="Rektangel 14">
            <a:extLst>
              <a:ext uri="{FF2B5EF4-FFF2-40B4-BE49-F238E27FC236}">
                <a16:creationId xmlns:a16="http://schemas.microsoft.com/office/drawing/2014/main" id="{D67689F1-8263-2332-54C5-87D98A67E3CE}"/>
              </a:ext>
            </a:extLst>
          </p:cNvPr>
          <p:cNvSpPr/>
          <p:nvPr/>
        </p:nvSpPr>
        <p:spPr>
          <a:xfrm>
            <a:off x="597013" y="3292389"/>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6" name="Rektangel 15">
            <a:extLst>
              <a:ext uri="{FF2B5EF4-FFF2-40B4-BE49-F238E27FC236}">
                <a16:creationId xmlns:a16="http://schemas.microsoft.com/office/drawing/2014/main" id="{AF9A089C-949C-E0FF-E43B-138E0AA82615}"/>
              </a:ext>
            </a:extLst>
          </p:cNvPr>
          <p:cNvSpPr/>
          <p:nvPr/>
        </p:nvSpPr>
        <p:spPr>
          <a:xfrm>
            <a:off x="597013" y="4805972"/>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7" name="Rektangel 16">
            <a:extLst>
              <a:ext uri="{FF2B5EF4-FFF2-40B4-BE49-F238E27FC236}">
                <a16:creationId xmlns:a16="http://schemas.microsoft.com/office/drawing/2014/main" id="{AC5FB57B-8E1E-292F-FBF5-2F4919545ADA}"/>
              </a:ext>
            </a:extLst>
          </p:cNvPr>
          <p:cNvSpPr/>
          <p:nvPr/>
        </p:nvSpPr>
        <p:spPr>
          <a:xfrm>
            <a:off x="597012" y="1669270"/>
            <a:ext cx="2433599"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Rektangel 17">
            <a:extLst>
              <a:ext uri="{FF2B5EF4-FFF2-40B4-BE49-F238E27FC236}">
                <a16:creationId xmlns:a16="http://schemas.microsoft.com/office/drawing/2014/main" id="{884D2471-3F4F-89B0-7176-D2A57FB0EF2E}"/>
              </a:ext>
            </a:extLst>
          </p:cNvPr>
          <p:cNvSpPr/>
          <p:nvPr/>
        </p:nvSpPr>
        <p:spPr>
          <a:xfrm>
            <a:off x="3178213" y="1663739"/>
            <a:ext cx="2433600"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9" name="Tekstfelt 18">
            <a:extLst>
              <a:ext uri="{FF2B5EF4-FFF2-40B4-BE49-F238E27FC236}">
                <a16:creationId xmlns:a16="http://schemas.microsoft.com/office/drawing/2014/main" id="{856A515E-F43A-A4A8-9977-4A7FCA6F135F}"/>
              </a:ext>
            </a:extLst>
          </p:cNvPr>
          <p:cNvSpPr txBox="1"/>
          <p:nvPr/>
        </p:nvSpPr>
        <p:spPr>
          <a:xfrm>
            <a:off x="731504" y="1830259"/>
            <a:ext cx="2164614" cy="830997"/>
          </a:xfrm>
          <a:prstGeom prst="rect">
            <a:avLst/>
          </a:prstGeom>
          <a:noFill/>
        </p:spPr>
        <p:txBody>
          <a:bodyPr wrap="square" lIns="0" tIns="0" rIns="0" bIns="0" rtlCol="0">
            <a:spAutoFit/>
          </a:bodyPr>
          <a:lstStyle/>
          <a:p>
            <a:r>
              <a:rPr lang="da-DK" sz="900" b="0" i="0" u="none" strike="noStrike" dirty="0">
                <a:solidFill>
                  <a:schemeClr val="accent1"/>
                </a:solidFill>
                <a:effectLst/>
              </a:rPr>
              <a:t>Med </a:t>
            </a:r>
            <a:r>
              <a:rPr lang="da-DK" sz="900" b="1" i="0" u="none" strike="noStrike" dirty="0">
                <a:solidFill>
                  <a:schemeClr val="accent1"/>
                </a:solidFill>
                <a:effectLst/>
              </a:rPr>
              <a:t>Trivselslinjen</a:t>
            </a:r>
            <a:r>
              <a:rPr lang="da-DK" sz="900" b="0" i="0" u="none" strike="noStrike" dirty="0">
                <a:solidFill>
                  <a:schemeClr val="accent1"/>
                </a:solidFill>
                <a:effectLst/>
              </a:rPr>
              <a:t> har du let adgang til Gjensidiges professionelle rådgivningsteam. Bl.a. hjælp til at tackle private problematikker, før de vokser sig store og går ud over dit arbejde.</a:t>
            </a:r>
            <a:endParaRPr lang="en-US" sz="900" dirty="0">
              <a:solidFill>
                <a:schemeClr val="accent1"/>
              </a:solidFill>
            </a:endParaRPr>
          </a:p>
          <a:p>
            <a:endParaRPr lang="da-DK" sz="900" dirty="0">
              <a:solidFill>
                <a:schemeClr val="tx2"/>
              </a:solidFill>
              <a:latin typeface="Gjensidige Type Light"/>
            </a:endParaRPr>
          </a:p>
        </p:txBody>
      </p:sp>
      <p:sp>
        <p:nvSpPr>
          <p:cNvPr id="22" name="Tekstfelt 21">
            <a:extLst>
              <a:ext uri="{FF2B5EF4-FFF2-40B4-BE49-F238E27FC236}">
                <a16:creationId xmlns:a16="http://schemas.microsoft.com/office/drawing/2014/main" id="{76067783-F42C-D3C4-9277-F84D00C5092D}"/>
              </a:ext>
            </a:extLst>
          </p:cNvPr>
          <p:cNvSpPr txBox="1"/>
          <p:nvPr/>
        </p:nvSpPr>
        <p:spPr>
          <a:xfrm>
            <a:off x="3277655" y="1837721"/>
            <a:ext cx="2199663" cy="969496"/>
          </a:xfrm>
          <a:prstGeom prst="rect">
            <a:avLst/>
          </a:prstGeom>
          <a:noFill/>
        </p:spPr>
        <p:txBody>
          <a:bodyPr wrap="square" lIns="0" tIns="0" rIns="0" bIns="0" rtlCol="0">
            <a:spAutoFit/>
          </a:bodyPr>
          <a:lstStyle/>
          <a:p>
            <a:r>
              <a:rPr lang="da-DK" sz="900" b="0" i="0" u="none" strike="noStrike" dirty="0">
                <a:solidFill>
                  <a:schemeClr val="accent1"/>
                </a:solidFill>
                <a:effectLst/>
              </a:rPr>
              <a:t>Med </a:t>
            </a:r>
            <a:r>
              <a:rPr lang="da-DK" sz="900" b="1" i="0" u="none" strike="noStrike" dirty="0">
                <a:solidFill>
                  <a:schemeClr val="accent1"/>
                </a:solidFill>
                <a:effectLst/>
              </a:rPr>
              <a:t>Livsstilslinjen</a:t>
            </a:r>
            <a:r>
              <a:rPr lang="da-DK" sz="900" b="0" i="0" u="none" strike="noStrike" dirty="0">
                <a:solidFill>
                  <a:schemeClr val="accent1"/>
                </a:solidFill>
                <a:effectLst/>
              </a:rPr>
              <a:t> kan </a:t>
            </a:r>
            <a:r>
              <a:rPr lang="da-DK" sz="900" dirty="0">
                <a:solidFill>
                  <a:schemeClr val="accent1"/>
                </a:solidFill>
              </a:rPr>
              <a:t>du</a:t>
            </a:r>
            <a:r>
              <a:rPr lang="da-DK" sz="900" b="0" i="0" u="none" strike="noStrike" dirty="0">
                <a:solidFill>
                  <a:schemeClr val="accent1"/>
                </a:solidFill>
                <a:effectLst/>
              </a:rPr>
              <a:t> få rådgivning og sparring til fysiske livsstilsændringer fx ændring af kost- og motionsvaner, rygestop, alkoholforbrug, søvnkvalitet eller inspiration til øvelser målrettet smerter i bevægeapparatet.</a:t>
            </a:r>
            <a:r>
              <a:rPr lang="en-US" sz="900" b="0" i="0" dirty="0">
                <a:solidFill>
                  <a:schemeClr val="accent1"/>
                </a:solidFill>
                <a:effectLst/>
              </a:rPr>
              <a:t>​</a:t>
            </a:r>
          </a:p>
          <a:p>
            <a:endParaRPr lang="da-DK" sz="900" dirty="0">
              <a:solidFill>
                <a:schemeClr val="tx2"/>
              </a:solidFill>
              <a:latin typeface="Gjensidige Type Light" pitchFamily="2" charset="0"/>
            </a:endParaRPr>
          </a:p>
        </p:txBody>
      </p:sp>
      <p:sp>
        <p:nvSpPr>
          <p:cNvPr id="23" name="Tekstfelt 22">
            <a:extLst>
              <a:ext uri="{FF2B5EF4-FFF2-40B4-BE49-F238E27FC236}">
                <a16:creationId xmlns:a16="http://schemas.microsoft.com/office/drawing/2014/main" id="{2D7473F5-10A3-8769-0AC6-1EADA1FDBC8E}"/>
              </a:ext>
            </a:extLst>
          </p:cNvPr>
          <p:cNvSpPr txBox="1"/>
          <p:nvPr/>
        </p:nvSpPr>
        <p:spPr>
          <a:xfrm>
            <a:off x="731504" y="5017335"/>
            <a:ext cx="4389188" cy="830997"/>
          </a:xfrm>
          <a:prstGeom prst="rect">
            <a:avLst/>
          </a:prstGeom>
          <a:noFill/>
        </p:spPr>
        <p:txBody>
          <a:bodyPr wrap="square" lIns="0" tIns="0" rIns="0" bIns="0" rtlCol="0">
            <a:spAutoFit/>
          </a:bodyPr>
          <a:lstStyle/>
          <a:p>
            <a:r>
              <a:rPr lang="da-DK" sz="900" dirty="0">
                <a:solidFill>
                  <a:srgbClr val="090C33"/>
                </a:solidFill>
                <a:latin typeface="Gjensidige Type" pitchFamily="2" charset="0"/>
              </a:rPr>
              <a:t>Du</a:t>
            </a:r>
            <a:r>
              <a:rPr lang="da-DK" sz="900" b="0" i="0" u="none" strike="noStrike" dirty="0">
                <a:solidFill>
                  <a:srgbClr val="090C33"/>
                </a:solidFill>
                <a:effectLst/>
                <a:latin typeface="Gjensidige Type" pitchFamily="2" charset="0"/>
              </a:rPr>
              <a:t> og din familie kan få anonym vejledning og rådgivning omkring problemstillinger og udfordringer ved at være i eller tæt på en relation med misbrug, herunder også mistanke om misbrug eller overforbrug. Linjen vil alene have til formål at rådgive og vejlede om misbrug (fx alkohol, hash, kokain, medicin, ludomani). Det er også muligt at få vejledning indenfor </a:t>
            </a:r>
            <a:r>
              <a:rPr lang="da-DK" sz="900" b="0" i="0" u="none" strike="noStrike" dirty="0" err="1">
                <a:solidFill>
                  <a:srgbClr val="090C33"/>
                </a:solidFill>
                <a:effectLst/>
                <a:latin typeface="Gjensidige Type" pitchFamily="2" charset="0"/>
              </a:rPr>
              <a:t>shopaholicism</a:t>
            </a:r>
            <a:r>
              <a:rPr lang="da-DK" sz="900" b="0" i="0" u="none" strike="noStrike" dirty="0">
                <a:solidFill>
                  <a:srgbClr val="090C33"/>
                </a:solidFill>
                <a:effectLst/>
                <a:latin typeface="Gjensidige Type" pitchFamily="2" charset="0"/>
              </a:rPr>
              <a:t>, som ikke er dækket af forsikringen.</a:t>
            </a:r>
            <a:r>
              <a:rPr lang="da-DK" sz="900" b="0" i="0" dirty="0">
                <a:solidFill>
                  <a:srgbClr val="000000"/>
                </a:solidFill>
                <a:effectLst/>
                <a:latin typeface="Gjensidige Type" pitchFamily="2" charset="0"/>
              </a:rPr>
              <a:t>​</a:t>
            </a:r>
            <a:endParaRPr lang="da-DK" sz="900" dirty="0">
              <a:solidFill>
                <a:schemeClr val="tx2"/>
              </a:solidFill>
            </a:endParaRPr>
          </a:p>
          <a:p>
            <a:pPr algn="l"/>
            <a:r>
              <a:rPr lang="da-DK" sz="900" b="0" i="0" u="none" strike="noStrike" dirty="0">
                <a:solidFill>
                  <a:srgbClr val="090C33"/>
                </a:solidFill>
                <a:effectLst/>
                <a:latin typeface="Gjensidige Type" pitchFamily="2" charset="0"/>
              </a:rPr>
              <a:t> </a:t>
            </a:r>
            <a:endParaRPr lang="da-DK" sz="900" dirty="0">
              <a:solidFill>
                <a:schemeClr val="tx2"/>
              </a:solidFill>
            </a:endParaRPr>
          </a:p>
        </p:txBody>
      </p:sp>
      <p:sp>
        <p:nvSpPr>
          <p:cNvPr id="28" name="Tekstfelt 14">
            <a:extLst>
              <a:ext uri="{FF2B5EF4-FFF2-40B4-BE49-F238E27FC236}">
                <a16:creationId xmlns:a16="http://schemas.microsoft.com/office/drawing/2014/main" id="{221FBD20-3447-EB8A-6204-4A0E23D05B77}"/>
              </a:ext>
            </a:extLst>
          </p:cNvPr>
          <p:cNvSpPr txBox="1"/>
          <p:nvPr/>
        </p:nvSpPr>
        <p:spPr>
          <a:xfrm rot="2871225">
            <a:off x="5444796" y="5985867"/>
            <a:ext cx="432048"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a-DK" sz="800">
                <a:solidFill>
                  <a:schemeClr val="tx2"/>
                </a:solidFill>
              </a:rPr>
              <a:t>UNIKT TILBUD</a:t>
            </a:r>
          </a:p>
        </p:txBody>
      </p:sp>
      <p:sp>
        <p:nvSpPr>
          <p:cNvPr id="29" name="Grafik 15" descr="Mærke kontur">
            <a:extLst>
              <a:ext uri="{FF2B5EF4-FFF2-40B4-BE49-F238E27FC236}">
                <a16:creationId xmlns:a16="http://schemas.microsoft.com/office/drawing/2014/main" id="{71AD2F8C-2732-0B99-4490-D4524AD4224F}"/>
              </a:ext>
            </a:extLst>
          </p:cNvPr>
          <p:cNvSpPr/>
          <p:nvPr/>
        </p:nvSpPr>
        <p:spPr>
          <a:xfrm>
            <a:off x="5316476" y="5662523"/>
            <a:ext cx="666861" cy="707887"/>
          </a:xfrm>
          <a:custGeom>
            <a:avLst/>
            <a:gdLst>
              <a:gd name="connsiteX0" fmla="*/ 656017 w 666861"/>
              <a:gd name="connsiteY0" fmla="*/ 427470 h 707887"/>
              <a:gd name="connsiteX1" fmla="*/ 386136 w 666861"/>
              <a:gd name="connsiteY1" fmla="*/ 157665 h 707887"/>
              <a:gd name="connsiteX2" fmla="*/ 359152 w 666861"/>
              <a:gd name="connsiteY2" fmla="*/ 146101 h 707887"/>
              <a:gd name="connsiteX3" fmla="*/ 181825 w 666861"/>
              <a:gd name="connsiteY3" fmla="*/ 146101 h 707887"/>
              <a:gd name="connsiteX4" fmla="*/ 174662 w 666861"/>
              <a:gd name="connsiteY4" fmla="*/ 146463 h 707887"/>
              <a:gd name="connsiteX5" fmla="*/ 126427 w 666861"/>
              <a:gd name="connsiteY5" fmla="*/ 107001 h 707887"/>
              <a:gd name="connsiteX6" fmla="*/ 62000 w 666861"/>
              <a:gd name="connsiteY6" fmla="*/ 94123 h 707887"/>
              <a:gd name="connsiteX7" fmla="*/ 23900 w 666861"/>
              <a:gd name="connsiteY7" fmla="*/ 52604 h 707887"/>
              <a:gd name="connsiteX8" fmla="*/ 18995 w 666861"/>
              <a:gd name="connsiteY8" fmla="*/ 8474 h 707887"/>
              <a:gd name="connsiteX9" fmla="*/ 8474 w 666861"/>
              <a:gd name="connsiteY9" fmla="*/ 59 h 707887"/>
              <a:gd name="connsiteX10" fmla="*/ 59 w 666861"/>
              <a:gd name="connsiteY10" fmla="*/ 10579 h 707887"/>
              <a:gd name="connsiteX11" fmla="*/ 4964 w 666861"/>
              <a:gd name="connsiteY11" fmla="*/ 54709 h 707887"/>
              <a:gd name="connsiteX12" fmla="*/ 58228 w 666861"/>
              <a:gd name="connsiteY12" fmla="*/ 112811 h 707887"/>
              <a:gd name="connsiteX13" fmla="*/ 122646 w 666861"/>
              <a:gd name="connsiteY13" fmla="*/ 125689 h 707887"/>
              <a:gd name="connsiteX14" fmla="*/ 155717 w 666861"/>
              <a:gd name="connsiteY14" fmla="*/ 150759 h 707887"/>
              <a:gd name="connsiteX15" fmla="*/ 104672 w 666861"/>
              <a:gd name="connsiteY15" fmla="*/ 223197 h 707887"/>
              <a:gd name="connsiteX16" fmla="*/ 104672 w 666861"/>
              <a:gd name="connsiteY16" fmla="*/ 399523 h 707887"/>
              <a:gd name="connsiteX17" fmla="*/ 116236 w 666861"/>
              <a:gd name="connsiteY17" fmla="*/ 426508 h 707887"/>
              <a:gd name="connsiteX18" fmla="*/ 386079 w 666861"/>
              <a:gd name="connsiteY18" fmla="*/ 696322 h 707887"/>
              <a:gd name="connsiteX19" fmla="*/ 440374 w 666861"/>
              <a:gd name="connsiteY19" fmla="*/ 696958 h 707887"/>
              <a:gd name="connsiteX20" fmla="*/ 441009 w 666861"/>
              <a:gd name="connsiteY20" fmla="*/ 696322 h 707887"/>
              <a:gd name="connsiteX21" fmla="*/ 656017 w 666861"/>
              <a:gd name="connsiteY21" fmla="*/ 481438 h 707887"/>
              <a:gd name="connsiteX22" fmla="*/ 656017 w 666861"/>
              <a:gd name="connsiteY22" fmla="*/ 427470 h 707887"/>
              <a:gd name="connsiteX23" fmla="*/ 642549 w 666861"/>
              <a:gd name="connsiteY23" fmla="*/ 467960 h 707887"/>
              <a:gd name="connsiteX24" fmla="*/ 427598 w 666861"/>
              <a:gd name="connsiteY24" fmla="*/ 682845 h 707887"/>
              <a:gd name="connsiteX25" fmla="*/ 400234 w 666861"/>
              <a:gd name="connsiteY25" fmla="*/ 683474 h 707887"/>
              <a:gd name="connsiteX26" fmla="*/ 399604 w 666861"/>
              <a:gd name="connsiteY26" fmla="*/ 682845 h 707887"/>
              <a:gd name="connsiteX27" fmla="*/ 129761 w 666861"/>
              <a:gd name="connsiteY27" fmla="*/ 413068 h 707887"/>
              <a:gd name="connsiteX28" fmla="*/ 129285 w 666861"/>
              <a:gd name="connsiteY28" fmla="*/ 412592 h 707887"/>
              <a:gd name="connsiteX29" fmla="*/ 128809 w 666861"/>
              <a:gd name="connsiteY29" fmla="*/ 412173 h 707887"/>
              <a:gd name="connsiteX30" fmla="*/ 123751 w 666861"/>
              <a:gd name="connsiteY30" fmla="*/ 399523 h 707887"/>
              <a:gd name="connsiteX31" fmla="*/ 123751 w 666861"/>
              <a:gd name="connsiteY31" fmla="*/ 223187 h 707887"/>
              <a:gd name="connsiteX32" fmla="*/ 161270 w 666861"/>
              <a:gd name="connsiteY32" fmla="*/ 168971 h 707887"/>
              <a:gd name="connsiteX33" fmla="*/ 165956 w 666861"/>
              <a:gd name="connsiteY33" fmla="*/ 192374 h 707887"/>
              <a:gd name="connsiteX34" fmla="*/ 157574 w 666861"/>
              <a:gd name="connsiteY34" fmla="*/ 198517 h 707887"/>
              <a:gd name="connsiteX35" fmla="*/ 157640 w 666861"/>
              <a:gd name="connsiteY35" fmla="*/ 252398 h 707887"/>
              <a:gd name="connsiteX36" fmla="*/ 211521 w 666861"/>
              <a:gd name="connsiteY36" fmla="*/ 252334 h 707887"/>
              <a:gd name="connsiteX37" fmla="*/ 211455 w 666861"/>
              <a:gd name="connsiteY37" fmla="*/ 198452 h 707887"/>
              <a:gd name="connsiteX38" fmla="*/ 184530 w 666861"/>
              <a:gd name="connsiteY38" fmla="*/ 187325 h 707887"/>
              <a:gd name="connsiteX39" fmla="*/ 184387 w 666861"/>
              <a:gd name="connsiteY39" fmla="*/ 187325 h 707887"/>
              <a:gd name="connsiteX40" fmla="*/ 179958 w 666861"/>
              <a:gd name="connsiteY40" fmla="*/ 165189 h 707887"/>
              <a:gd name="connsiteX41" fmla="*/ 181806 w 666861"/>
              <a:gd name="connsiteY41" fmla="*/ 165104 h 707887"/>
              <a:gd name="connsiteX42" fmla="*/ 359152 w 666861"/>
              <a:gd name="connsiteY42" fmla="*/ 165104 h 707887"/>
              <a:gd name="connsiteX43" fmla="*/ 372658 w 666861"/>
              <a:gd name="connsiteY43" fmla="*/ 171085 h 707887"/>
              <a:gd name="connsiteX44" fmla="*/ 642501 w 666861"/>
              <a:gd name="connsiteY44" fmla="*/ 440900 h 707887"/>
              <a:gd name="connsiteX45" fmla="*/ 642501 w 666861"/>
              <a:gd name="connsiteY45" fmla="*/ 467913 h 707887"/>
              <a:gd name="connsiteX46" fmla="*/ 188292 w 666861"/>
              <a:gd name="connsiteY46" fmla="*/ 206775 h 707887"/>
              <a:gd name="connsiteX47" fmla="*/ 203583 w 666861"/>
              <a:gd name="connsiteY47" fmla="*/ 229233 h 707887"/>
              <a:gd name="connsiteX48" fmla="*/ 181125 w 666861"/>
              <a:gd name="connsiteY48" fmla="*/ 244525 h 707887"/>
              <a:gd name="connsiteX49" fmla="*/ 165833 w 666861"/>
              <a:gd name="connsiteY49" fmla="*/ 222066 h 707887"/>
              <a:gd name="connsiteX50" fmla="*/ 170138 w 666861"/>
              <a:gd name="connsiteY50" fmla="*/ 213129 h 707887"/>
              <a:gd name="connsiteX51" fmla="*/ 171700 w 666861"/>
              <a:gd name="connsiteY51" fmla="*/ 220949 h 707887"/>
              <a:gd name="connsiteX52" fmla="*/ 181025 w 666861"/>
              <a:gd name="connsiteY52" fmla="*/ 228569 h 707887"/>
              <a:gd name="connsiteX53" fmla="*/ 182930 w 666861"/>
              <a:gd name="connsiteY53" fmla="*/ 228388 h 707887"/>
              <a:gd name="connsiteX54" fmla="*/ 190397 w 666861"/>
              <a:gd name="connsiteY54" fmla="*/ 217177 h 70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66861" h="707887">
                <a:moveTo>
                  <a:pt x="656017" y="427470"/>
                </a:moveTo>
                <a:lnTo>
                  <a:pt x="386136" y="157665"/>
                </a:lnTo>
                <a:cubicBezTo>
                  <a:pt x="379051" y="150354"/>
                  <a:pt x="369331" y="146189"/>
                  <a:pt x="359152" y="146101"/>
                </a:cubicBezTo>
                <a:lnTo>
                  <a:pt x="181825" y="146101"/>
                </a:lnTo>
                <a:cubicBezTo>
                  <a:pt x="179405" y="146101"/>
                  <a:pt x="177062" y="146244"/>
                  <a:pt x="174662" y="146463"/>
                </a:cubicBezTo>
                <a:cubicBezTo>
                  <a:pt x="166134" y="126115"/>
                  <a:pt x="148061" y="111329"/>
                  <a:pt x="126427" y="107001"/>
                </a:cubicBezTo>
                <a:lnTo>
                  <a:pt x="62000" y="94123"/>
                </a:lnTo>
                <a:cubicBezTo>
                  <a:pt x="41583" y="90110"/>
                  <a:pt x="26148" y="73289"/>
                  <a:pt x="23900" y="52604"/>
                </a:cubicBezTo>
                <a:lnTo>
                  <a:pt x="18995" y="8474"/>
                </a:lnTo>
                <a:cubicBezTo>
                  <a:pt x="18414" y="3245"/>
                  <a:pt x="13704" y="-522"/>
                  <a:pt x="8474" y="59"/>
                </a:cubicBezTo>
                <a:cubicBezTo>
                  <a:pt x="3245" y="640"/>
                  <a:pt x="-522" y="5350"/>
                  <a:pt x="59" y="10579"/>
                </a:cubicBezTo>
                <a:lnTo>
                  <a:pt x="4964" y="54709"/>
                </a:lnTo>
                <a:cubicBezTo>
                  <a:pt x="8101" y="83641"/>
                  <a:pt x="29677" y="107177"/>
                  <a:pt x="58228" y="112811"/>
                </a:cubicBezTo>
                <a:lnTo>
                  <a:pt x="122646" y="125689"/>
                </a:lnTo>
                <a:cubicBezTo>
                  <a:pt x="136929" y="128536"/>
                  <a:pt x="149117" y="137776"/>
                  <a:pt x="155717" y="150759"/>
                </a:cubicBezTo>
                <a:cubicBezTo>
                  <a:pt x="125181" y="161794"/>
                  <a:pt x="104791" y="190729"/>
                  <a:pt x="104672" y="223197"/>
                </a:cubicBezTo>
                <a:lnTo>
                  <a:pt x="104672" y="399523"/>
                </a:lnTo>
                <a:cubicBezTo>
                  <a:pt x="104386" y="409778"/>
                  <a:pt x="108614" y="419642"/>
                  <a:pt x="116236" y="426508"/>
                </a:cubicBezTo>
                <a:lnTo>
                  <a:pt x="386079" y="696322"/>
                </a:lnTo>
                <a:cubicBezTo>
                  <a:pt x="400897" y="711491"/>
                  <a:pt x="425206" y="711776"/>
                  <a:pt x="440374" y="696958"/>
                </a:cubicBezTo>
                <a:cubicBezTo>
                  <a:pt x="440588" y="696748"/>
                  <a:pt x="440800" y="696537"/>
                  <a:pt x="441009" y="696322"/>
                </a:cubicBezTo>
                <a:lnTo>
                  <a:pt x="656017" y="481438"/>
                </a:lnTo>
                <a:cubicBezTo>
                  <a:pt x="670476" y="466355"/>
                  <a:pt x="670476" y="442553"/>
                  <a:pt x="656017" y="427470"/>
                </a:cubicBezTo>
                <a:close/>
                <a:moveTo>
                  <a:pt x="642549" y="467960"/>
                </a:moveTo>
                <a:lnTo>
                  <a:pt x="427598" y="682845"/>
                </a:lnTo>
                <a:cubicBezTo>
                  <a:pt x="420215" y="690575"/>
                  <a:pt x="407964" y="690857"/>
                  <a:pt x="400234" y="683474"/>
                </a:cubicBezTo>
                <a:cubicBezTo>
                  <a:pt x="400019" y="683269"/>
                  <a:pt x="399809" y="683059"/>
                  <a:pt x="399604" y="682845"/>
                </a:cubicBezTo>
                <a:lnTo>
                  <a:pt x="129761" y="413068"/>
                </a:lnTo>
                <a:lnTo>
                  <a:pt x="129285" y="412592"/>
                </a:lnTo>
                <a:lnTo>
                  <a:pt x="128809" y="412173"/>
                </a:lnTo>
                <a:cubicBezTo>
                  <a:pt x="125372" y="408886"/>
                  <a:pt x="123527" y="404273"/>
                  <a:pt x="123751" y="399523"/>
                </a:cubicBezTo>
                <a:lnTo>
                  <a:pt x="123751" y="223187"/>
                </a:lnTo>
                <a:cubicBezTo>
                  <a:pt x="123843" y="199095"/>
                  <a:pt x="138756" y="177546"/>
                  <a:pt x="161270" y="168971"/>
                </a:cubicBezTo>
                <a:lnTo>
                  <a:pt x="165956" y="192374"/>
                </a:lnTo>
                <a:cubicBezTo>
                  <a:pt x="162891" y="194022"/>
                  <a:pt x="160070" y="196090"/>
                  <a:pt x="157574" y="198517"/>
                </a:cubicBezTo>
                <a:cubicBezTo>
                  <a:pt x="142713" y="213414"/>
                  <a:pt x="142743" y="237537"/>
                  <a:pt x="157640" y="252398"/>
                </a:cubicBezTo>
                <a:cubicBezTo>
                  <a:pt x="172536" y="267260"/>
                  <a:pt x="196660" y="267231"/>
                  <a:pt x="211521" y="252334"/>
                </a:cubicBezTo>
                <a:cubicBezTo>
                  <a:pt x="226382" y="237436"/>
                  <a:pt x="226352" y="213313"/>
                  <a:pt x="211455" y="198452"/>
                </a:cubicBezTo>
                <a:cubicBezTo>
                  <a:pt x="204308" y="191322"/>
                  <a:pt x="194624" y="187321"/>
                  <a:pt x="184530" y="187325"/>
                </a:cubicBezTo>
                <a:lnTo>
                  <a:pt x="184387" y="187325"/>
                </a:lnTo>
                <a:lnTo>
                  <a:pt x="179958" y="165189"/>
                </a:lnTo>
                <a:cubicBezTo>
                  <a:pt x="180577" y="165189"/>
                  <a:pt x="181187" y="165104"/>
                  <a:pt x="181806" y="165104"/>
                </a:cubicBezTo>
                <a:lnTo>
                  <a:pt x="359152" y="165104"/>
                </a:lnTo>
                <a:cubicBezTo>
                  <a:pt x="364277" y="165190"/>
                  <a:pt x="369149" y="167348"/>
                  <a:pt x="372658" y="171085"/>
                </a:cubicBezTo>
                <a:lnTo>
                  <a:pt x="642501" y="440900"/>
                </a:lnTo>
                <a:cubicBezTo>
                  <a:pt x="649499" y="448545"/>
                  <a:pt x="649499" y="460268"/>
                  <a:pt x="642501" y="467913"/>
                </a:cubicBezTo>
                <a:close/>
                <a:moveTo>
                  <a:pt x="188292" y="206775"/>
                </a:moveTo>
                <a:cubicBezTo>
                  <a:pt x="198716" y="208755"/>
                  <a:pt x="205562" y="218809"/>
                  <a:pt x="203583" y="229233"/>
                </a:cubicBezTo>
                <a:cubicBezTo>
                  <a:pt x="201603" y="239659"/>
                  <a:pt x="191549" y="246504"/>
                  <a:pt x="181125" y="244525"/>
                </a:cubicBezTo>
                <a:cubicBezTo>
                  <a:pt x="170700" y="242546"/>
                  <a:pt x="163854" y="232490"/>
                  <a:pt x="165833" y="222066"/>
                </a:cubicBezTo>
                <a:cubicBezTo>
                  <a:pt x="166461" y="218762"/>
                  <a:pt x="167945" y="215679"/>
                  <a:pt x="170138" y="213129"/>
                </a:cubicBezTo>
                <a:lnTo>
                  <a:pt x="171700" y="220949"/>
                </a:lnTo>
                <a:cubicBezTo>
                  <a:pt x="172605" y="225381"/>
                  <a:pt x="176501" y="228565"/>
                  <a:pt x="181025" y="228569"/>
                </a:cubicBezTo>
                <a:cubicBezTo>
                  <a:pt x="181664" y="228571"/>
                  <a:pt x="182302" y="228510"/>
                  <a:pt x="182930" y="228388"/>
                </a:cubicBezTo>
                <a:cubicBezTo>
                  <a:pt x="188087" y="227354"/>
                  <a:pt x="191431" y="222335"/>
                  <a:pt x="190397" y="217177"/>
                </a:cubicBezTo>
                <a:close/>
              </a:path>
            </a:pathLst>
          </a:custGeom>
          <a:solidFill>
            <a:srgbClr val="000000"/>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a-DK"/>
          </a:p>
        </p:txBody>
      </p:sp>
      <p:sp>
        <p:nvSpPr>
          <p:cNvPr id="21" name="Tekstfelt 20">
            <a:extLst>
              <a:ext uri="{FF2B5EF4-FFF2-40B4-BE49-F238E27FC236}">
                <a16:creationId xmlns:a16="http://schemas.microsoft.com/office/drawing/2014/main" id="{83C13AAD-3EE2-A72A-BD9E-7E2FBC5B81F2}"/>
              </a:ext>
            </a:extLst>
          </p:cNvPr>
          <p:cNvSpPr txBox="1"/>
          <p:nvPr/>
        </p:nvSpPr>
        <p:spPr>
          <a:xfrm>
            <a:off x="646266" y="3390201"/>
            <a:ext cx="4965547" cy="861774"/>
          </a:xfrm>
          <a:prstGeom prst="rect">
            <a:avLst/>
          </a:prstGeom>
          <a:noFill/>
        </p:spPr>
        <p:txBody>
          <a:bodyPr wrap="square">
            <a:spAutoFit/>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lang="da-DK" sz="900" dirty="0">
                <a:solidFill>
                  <a:srgbClr val="090C33"/>
                </a:solidFill>
                <a:latin typeface="Gjensidige Type" pitchFamily="2" charset="0"/>
                <a:ea typeface="Gjensidige Sans"/>
                <a:cs typeface="Times New Roman" panose="02020603050405020304" pitchFamily="18" charset="0"/>
              </a:rPr>
              <a:t>Du</a:t>
            </a:r>
            <a:r>
              <a:rPr kumimoji="0" lang="da-DK" sz="900" b="0" i="0" u="none" strike="noStrike" kern="1200" cap="none" spc="0" normalizeH="0" baseline="0" noProof="0" dirty="0">
                <a:ln>
                  <a:noFill/>
                </a:ln>
                <a:solidFill>
                  <a:srgbClr val="090C33"/>
                </a:solidFill>
                <a:effectLst/>
                <a:uLnTx/>
                <a:uFillTx/>
                <a:latin typeface="Gjensidige Type" pitchFamily="2" charset="0"/>
                <a:ea typeface="Gjensidige Sans"/>
                <a:cs typeface="Times New Roman" panose="02020603050405020304" pitchFamily="18" charset="0"/>
              </a:rPr>
              <a:t> kan logge ind eller ringe til os om stort set alt, der handler om din egen eller nærmestes sygdomsforløb. Det er ikke et krav, at skaden er omfattet af sundhedsforsikringen.​ Vi giver den nødvendige vejledning og rådgivning i forbindelse med forestående og/eller igangværende behandlingsforløb i sundhedsvæsnet. Der ydes vejledning og rådgivning indenfor:​ Undersøgelse og behandling</a:t>
            </a:r>
            <a:r>
              <a:rPr kumimoji="0" lang="en-US" sz="900" b="0" i="0" u="none" strike="noStrike" kern="1200" cap="none" spc="0" normalizeH="0" baseline="0" noProof="0" dirty="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dirty="0">
                <a:ln>
                  <a:noFill/>
                </a:ln>
                <a:solidFill>
                  <a:srgbClr val="090C33"/>
                </a:solidFill>
                <a:effectLst/>
                <a:uLnTx/>
                <a:uFillTx/>
                <a:latin typeface="Gjensidige Type" pitchFamily="2" charset="0"/>
                <a:ea typeface="Gjensidige Sans"/>
                <a:cs typeface="Times New Roman" panose="02020603050405020304" pitchFamily="18" charset="0"/>
              </a:rPr>
              <a:t>, forebyggelse </a:t>
            </a:r>
            <a:r>
              <a:rPr kumimoji="0" lang="en-US" sz="900" b="0" i="0" u="none" strike="noStrike" kern="1200" cap="none" spc="0" normalizeH="0" baseline="0" noProof="0" dirty="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dirty="0">
                <a:ln>
                  <a:noFill/>
                </a:ln>
                <a:solidFill>
                  <a:srgbClr val="090C33"/>
                </a:solidFill>
                <a:effectLst/>
                <a:uLnTx/>
                <a:uFillTx/>
                <a:latin typeface="Gjensidige Type" pitchFamily="2" charset="0"/>
                <a:ea typeface="Gjensidige Sans"/>
                <a:cs typeface="Times New Roman" panose="02020603050405020304" pitchFamily="18" charset="0"/>
              </a:rPr>
              <a:t>samt klage og erstatning.</a:t>
            </a:r>
          </a:p>
        </p:txBody>
      </p:sp>
    </p:spTree>
    <p:extLst>
      <p:ext uri="{BB962C8B-B14F-4D97-AF65-F5344CB8AC3E}">
        <p14:creationId xmlns:p14="http://schemas.microsoft.com/office/powerpoint/2010/main" val="3807090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a:extLst>
              <a:ext uri="{FF2B5EF4-FFF2-40B4-BE49-F238E27FC236}">
                <a16:creationId xmlns:a16="http://schemas.microsoft.com/office/drawing/2014/main" id="{D813972D-6DFD-A746-5ACE-A3148D0770BF}"/>
              </a:ext>
            </a:extLst>
          </p:cNvPr>
          <p:cNvPicPr>
            <a:picLocks noChangeAspect="1"/>
          </p:cNvPicPr>
          <p:nvPr>
            <p:custDataLst>
              <p:tags r:id="rId1"/>
            </p:custDataLst>
          </p:nvPr>
        </p:nvPicPr>
        <p:blipFill rotWithShape="1">
          <a:blip r:embed="rId3">
            <a:extLst>
              <a:ext uri="{28A0092B-C50C-407E-A947-70E740481C1C}">
                <a14:useLocalDpi xmlns:a14="http://schemas.microsoft.com/office/drawing/2010/main" val="0"/>
              </a:ext>
            </a:extLst>
          </a:blip>
          <a:srcRect t="8229" b="8229"/>
          <a:stretch/>
        </p:blipFill>
        <p:spPr>
          <a:xfrm>
            <a:off x="-1" y="0"/>
            <a:ext cx="12316690" cy="6858000"/>
          </a:xfrm>
          <a:prstGeom prst="rect">
            <a:avLst/>
          </a:prstGeom>
        </p:spPr>
      </p:pic>
      <p:sp>
        <p:nvSpPr>
          <p:cNvPr id="2" name="Pladsholder til sidefod 1">
            <a:extLst>
              <a:ext uri="{FF2B5EF4-FFF2-40B4-BE49-F238E27FC236}">
                <a16:creationId xmlns:a16="http://schemas.microsoft.com/office/drawing/2014/main" id="{8139D237-B415-B4A2-6DD4-40E2118F0DC0}"/>
              </a:ext>
            </a:extLst>
          </p:cNvPr>
          <p:cNvSpPr>
            <a:spLocks noGrp="1"/>
          </p:cNvSpPr>
          <p:nvPr>
            <p:ph type="ftr" sz="quarter" idx="16"/>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D91147EF-613E-6DAF-CCC7-120072535001}"/>
              </a:ext>
            </a:extLst>
          </p:cNvPr>
          <p:cNvSpPr>
            <a:spLocks noGrp="1"/>
          </p:cNvSpPr>
          <p:nvPr>
            <p:ph type="sldNum" sz="quarter" idx="17"/>
          </p:nvPr>
        </p:nvSpPr>
        <p:spPr/>
        <p:txBody>
          <a:bodyPr/>
          <a:lstStyle/>
          <a:p>
            <a:fld id="{23AA811B-2EBD-4900-905E-5BE206449611}" type="slidenum">
              <a:rPr lang="da-DK" smtClean="0"/>
              <a:pPr/>
              <a:t>8</a:t>
            </a:fld>
            <a:endParaRPr lang="da-DK"/>
          </a:p>
        </p:txBody>
      </p:sp>
      <p:sp>
        <p:nvSpPr>
          <p:cNvPr id="4" name="Pladsholder til tekst 3">
            <a:extLst>
              <a:ext uri="{FF2B5EF4-FFF2-40B4-BE49-F238E27FC236}">
                <a16:creationId xmlns:a16="http://schemas.microsoft.com/office/drawing/2014/main" id="{21B56855-DF64-2B3C-74CE-3B76294DAA5E}"/>
              </a:ext>
            </a:extLst>
          </p:cNvPr>
          <p:cNvSpPr>
            <a:spLocks noGrp="1"/>
          </p:cNvSpPr>
          <p:nvPr>
            <p:ph type="body" sz="quarter" idx="10"/>
          </p:nvPr>
        </p:nvSpPr>
        <p:spPr>
          <a:xfrm>
            <a:off x="1063481" y="1455999"/>
            <a:ext cx="11684570" cy="4100979"/>
          </a:xfrm>
        </p:spPr>
        <p:txBody>
          <a:bodyPr vert="horz" lIns="0" tIns="0" rIns="0" bIns="0" rtlCol="0" anchor="t">
            <a:noAutofit/>
          </a:bodyPr>
          <a:lstStyle/>
          <a:p>
            <a:r>
              <a:rPr lang="da-DK" sz="7200" dirty="0">
                <a:solidFill>
                  <a:schemeClr val="accent2"/>
                </a:solidFill>
              </a:rPr>
              <a:t>Tilvalg</a:t>
            </a:r>
          </a:p>
        </p:txBody>
      </p:sp>
    </p:spTree>
    <p:extLst>
      <p:ext uri="{BB962C8B-B14F-4D97-AF65-F5344CB8AC3E}">
        <p14:creationId xmlns:p14="http://schemas.microsoft.com/office/powerpoint/2010/main" val="26819087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err="1"/>
              <a:t>Kollektiv</a:t>
            </a:r>
            <a:r>
              <a:rPr lang="en-GB"/>
              <a:t> </a:t>
            </a:r>
            <a:r>
              <a:rPr lang="en-GB" err="1"/>
              <a:t>børnedækning</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571427"/>
            <a:ext cx="5375836" cy="4308872"/>
          </a:xfrm>
          <a:prstGeom prst="rect">
            <a:avLst/>
          </a:prstGeom>
          <a:noFill/>
        </p:spPr>
        <p:txBody>
          <a:bodyPr wrap="square" rtlCol="0">
            <a:spAutoFit/>
          </a:bodyPr>
          <a:lstStyle/>
          <a:p>
            <a:r>
              <a:rPr lang="da-DK" sz="1200" dirty="0">
                <a:solidFill>
                  <a:schemeClr val="accent1"/>
                </a:solidFill>
                <a:latin typeface="Gjensidige Type" pitchFamily="2" charset="0"/>
                <a:cs typeface="Arial" panose="020B0604020202020204" pitchFamily="34" charset="0"/>
              </a:rPr>
              <a:t>Med kollektiv børnedækning får dine børn (dine, mine og vores) under 24 år adgang til undersøgelse og behandling, hvis de har folkeregisteradresse i Danmark, Sverige, Norge, Færøerne, Grønland eller Tyskland.</a:t>
            </a: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endParaRPr lang="da-DK" sz="1200" b="1"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Mistrivsel hos barnet</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Er dit barn i længerevarende psykisk mistrivsel fx skoleværing eller bekymringer, kan vi tilbyde din familie én digital rådgivningssamtale med henblik på at styrke forældrekompetencerne til at støtte barnet bedst muligt. Din familie kan også få et skriftligt notat, som kan bruges i den videre kontakt med eksempelvis kommune, PPR eller dagtilbud.</a:t>
            </a:r>
            <a:br>
              <a:rPr lang="da-DK" sz="1100" dirty="0">
                <a:solidFill>
                  <a:schemeClr val="accent1"/>
                </a:solidFill>
                <a:latin typeface="Gjensidige Type" pitchFamily="2" charset="0"/>
                <a:cs typeface="Arial" panose="020B0604020202020204" pitchFamily="34" charset="0"/>
              </a:rPr>
            </a:br>
            <a:endParaRPr lang="da-DK" sz="1100"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Sorgforløb</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I tilfælde af hovedforsikredes død, og deraf ophør af forsikringen, forlænges dækningen for psykolog for de kollektive børn, således at selskabet kan tilbyde et psykologforløb/sorgforløb med opstart indenfor 6 mdr. fra hovedforsikredes død. Er det kollektive barn mindreårigt, kan den efterladte anden forælder eller anden primær omsorgsperson til barnet, deltage i forløbet uanset forsikringsforhold.</a:t>
            </a:r>
          </a:p>
          <a:p>
            <a:br>
              <a:rPr lang="da-DK" dirty="0">
                <a:solidFill>
                  <a:srgbClr val="253746"/>
                </a:solidFill>
                <a:latin typeface="Gjensidige Type Light" pitchFamily="2" charset="0"/>
                <a:cs typeface="Arial" panose="020B0604020202020204" pitchFamily="34" charset="0"/>
              </a:rPr>
            </a:br>
            <a:br>
              <a:rPr lang="da-DK"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pic>
        <p:nvPicPr>
          <p:cNvPr id="4" name="Picture Placeholder 1">
            <a:extLst>
              <a:ext uri="{FF2B5EF4-FFF2-40B4-BE49-F238E27FC236}">
                <a16:creationId xmlns:a16="http://schemas.microsoft.com/office/drawing/2014/main" id="{546B4C95-3724-E218-6429-2BFFFBD9536F}"/>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21972" r="21972"/>
          <a:stretch/>
        </p:blipFill>
        <p:spPr>
          <a:xfrm>
            <a:off x="6686494" y="360000"/>
            <a:ext cx="5162400" cy="6138000"/>
          </a:xfrm>
          <a:prstGeom prst="rect">
            <a:avLst/>
          </a:prstGeom>
        </p:spPr>
      </p:pic>
    </p:spTree>
    <p:extLst>
      <p:ext uri="{BB962C8B-B14F-4D97-AF65-F5344CB8AC3E}">
        <p14:creationId xmlns:p14="http://schemas.microsoft.com/office/powerpoint/2010/main" val="32629255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CONTAINEDIMAGEPATH" val="C:\Users\g702164\AppData\Local\Templafy\AddIns\PowerPointVsto\2ea9d9e6-5e62-45db-8686-4dba1e2d9a13.jpe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70a502b3-18c5-4a5f-a541-cafbe09a72e2.jpeg"/>
</p:tagLst>
</file>

<file path=ppt/tags/tag5.xml><?xml version="1.0" encoding="utf-8"?>
<p:tagLst xmlns:a="http://schemas.openxmlformats.org/drawingml/2006/main" xmlns:r="http://schemas.openxmlformats.org/officeDocument/2006/relationships" xmlns:p="http://schemas.openxmlformats.org/presentationml/2006/main">
  <p:tag name="CONTAINEDIMAGEPATH" val="C:\Users\G703956\AppData\Local\Templafy\AddIns\PowerPointVsto\c5116faf-b7d2-401f-ac0b-d0b53aad9577.jpeg"/>
</p:tagLst>
</file>

<file path=ppt/tags/tag6.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f920202a-24cd-497d-9a60-eb62dd93f887.jpeg"/>
</p:tagLst>
</file>

<file path=ppt/tags/tag7.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a9e90813-26ff-42a2-a15e-dbf4c9ce6aa2.jpe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e44d000f-f32c-4775-9106-2425899ed8f5.jpeg"/>
</p:tagLst>
</file>

<file path=ppt/theme/theme1.xml><?xml version="1.0" encoding="utf-8"?>
<a:theme xmlns:a="http://schemas.openxmlformats.org/drawingml/2006/main" name="Gjensidige PowerPoint Template">
  <a:themeElements>
    <a:clrScheme name="Gjensidige 2022">
      <a:dk1>
        <a:srgbClr val="000000"/>
      </a:dk1>
      <a:lt1>
        <a:srgbClr val="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270000" tIns="270000" rIns="270000" bIns="270000" rtlCol="0" anchor="ctr"/>
      <a:lstStyle>
        <a:defPPr algn="ctr">
          <a:defRPr sz="1600" noProof="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err="1" smtClean="0">
            <a:solidFill>
              <a:schemeClr val="tx2"/>
            </a:solidFill>
          </a:defRPr>
        </a:defPPr>
      </a:lstStyle>
    </a:txDef>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Testing font GjensidigeSans embedded.pptx" id="{3C1EEA9A-2396-4744-AB9B-913D51BEFCEF}" vid="{3E2A821A-B532-409A-8A88-6103D736B62C}"/>
    </a:ext>
  </a:extLst>
</a:theme>
</file>

<file path=ppt/theme/theme2.xml><?xml version="1.0" encoding="utf-8"?>
<a:theme xmlns:a="http://schemas.openxmlformats.org/drawingml/2006/main" name="Office-tema">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FormConfiguration><![CDATA[{"formFields":[],"formDataEntries":[]}]]></TemplafyFormConfiguration>
</file>

<file path=customXml/item10.xml><?xml version="1.0" encoding="utf-8"?>
<TemplafySlideTemplateConfiguration><![CDATA[{"slideVersion":1,"isValidatorEnabled":false,"isLocked":false,"elementsMetadata":[],"slideId":"638046523300423963","enableDocumentContentUpdater":false,"version":"2.0"}]]></TemplafySlideTemplateConfiguration>
</file>

<file path=customXml/item11.xml><?xml version="1.0" encoding="utf-8"?>
<TemplafySlideFormConfiguration><![CDATA[{"formFields":[],"formDataEntries":[]}]]></TemplafySlideFormConfiguration>
</file>

<file path=customXml/item2.xml><?xml version="1.0" encoding="utf-8"?>
<TemplafyTemplateConfiguration><![CDATA[{"elementsMetadata":[],"transformationConfigurations":[{"language":"{{DocumentLanguage}}","disableUpdates":false,"type":"proofingLanguage"}],"templateName":"Default","templateDescription":"","enableDocumentContentUpdater":true,"version":"2.0"}]]></TemplafyTemplateConfiguration>
</file>

<file path=customXml/item3.xml><?xml version="1.0" encoding="utf-8"?>
<p:properties xmlns:p="http://schemas.microsoft.com/office/2006/metadata/properties" xmlns:xsi="http://www.w3.org/2001/XMLSchema-instance" xmlns:pc="http://schemas.microsoft.com/office/infopath/2007/PartnerControls">
  <documentManagement>
    <TaxCatchAll xmlns="94e81392-832c-4bef-9e06-ee152b560a35" xsi:nil="true"/>
    <November xmlns="e40df84f-6756-49f1-9776-3bf97447f266" xsi:nil="true"/>
    <Forretningsgang xmlns="e40df84f-6756-49f1-9776-3bf97447f266" xsi:nil="true"/>
    <Ansvarlig xmlns="e40df84f-6756-49f1-9776-3bf97447f266">
      <UserInfo>
        <DisplayName/>
        <AccountId xsi:nil="true"/>
        <AccountType/>
      </UserInfo>
    </Ansvarlig>
    <lcf76f155ced4ddcb4097134ff3c332f xmlns="e40df84f-6756-49f1-9776-3bf97447f266">
      <Terms xmlns="http://schemas.microsoft.com/office/infopath/2007/PartnerControls"/>
    </lcf76f155ced4ddcb4097134ff3c332f>
  </documentManagement>
</p:properties>
</file>

<file path=customXml/item4.xml><?xml version="1.0" encoding="utf-8"?>
<TemplafySlideFormConfiguration><![CDATA[{"formFields":[],"formDataEntries":[]}]]></TemplafySlideFormConfiguration>
</file>

<file path=customXml/item5.xml><?xml version="1.0" encoding="utf-8"?>
<ct:contentTypeSchema xmlns:ct="http://schemas.microsoft.com/office/2006/metadata/contentType" xmlns:ma="http://schemas.microsoft.com/office/2006/metadata/properties/metaAttributes" ct:_="" ma:_="" ma:contentTypeName="Dokument" ma:contentTypeID="0x010100DD221F1395C6C443BDCB11F6D31ACDA9" ma:contentTypeVersion="21" ma:contentTypeDescription="Opret et nyt dokument." ma:contentTypeScope="" ma:versionID="8b61eb38949787e588f3ab397a0f3ce4">
  <xsd:schema xmlns:xsd="http://www.w3.org/2001/XMLSchema" xmlns:xs="http://www.w3.org/2001/XMLSchema" xmlns:p="http://schemas.microsoft.com/office/2006/metadata/properties" xmlns:ns2="94e81392-832c-4bef-9e06-ee152b560a35" xmlns:ns3="e40df84f-6756-49f1-9776-3bf97447f266" targetNamespace="http://schemas.microsoft.com/office/2006/metadata/properties" ma:root="true" ma:fieldsID="10ed7dc4aaed901d4728639ebfcc603c" ns2:_="" ns3:_="">
    <xsd:import namespace="94e81392-832c-4bef-9e06-ee152b560a35"/>
    <xsd:import namespace="e40df84f-6756-49f1-9776-3bf97447f26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November" minOccurs="0"/>
                <xsd:element ref="ns3:MediaServiceAutoKeyPoints" minOccurs="0"/>
                <xsd:element ref="ns3:MediaServiceKeyPoints" minOccurs="0"/>
                <xsd:element ref="ns3:Forretningsgang"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Ansvarlig"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e81392-832c-4bef-9e06-ee152b560a35" elementFormDefault="qualified">
    <xsd:import namespace="http://schemas.microsoft.com/office/2006/documentManagement/types"/>
    <xsd:import namespace="http://schemas.microsoft.com/office/infopath/2007/PartnerControls"/>
    <xsd:element name="SharedWithUsers" ma:index="8"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t med detaljer" ma:internalName="SharedWithDetails" ma:readOnly="true">
      <xsd:simpleType>
        <xsd:restriction base="dms:Note">
          <xsd:maxLength value="255"/>
        </xsd:restriction>
      </xsd:simpleType>
    </xsd:element>
    <xsd:element name="TaxCatchAll" ma:index="26" nillable="true" ma:displayName="Taxonomy Catch All Column" ma:hidden="true" ma:list="{d5bb9f3c-4431-4aab-8410-3a17fb9eb757}" ma:internalName="TaxCatchAll" ma:showField="CatchAllData" ma:web="94e81392-832c-4bef-9e06-ee152b560a3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40df84f-6756-49f1-9776-3bf97447f26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November" ma:index="12" nillable="true" ma:displayName="November" ma:format="Dropdown" ma:internalName="November">
      <xsd:simpleType>
        <xsd:restriction base="dms:Text">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Forretningsgang" ma:index="15" nillable="true" ma:displayName="Forretningsgang" ma:description="Alle forretningsgange" ma:format="Dropdown" ma:internalName="Forretningsgang">
      <xsd:simpleType>
        <xsd:union memberTypes="dms:Text">
          <xsd:simpleType>
            <xsd:restriction base="dms:Choice">
              <xsd:enumeration value="Tilbud"/>
              <xsd:enumeration value="Implementering"/>
              <xsd:enumeration value="Mægler til direkte"/>
            </xsd:restriction>
          </xsd:simpleType>
        </xsd:un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Ansvarlig" ma:index="22" nillable="true" ma:displayName="Ansvarlig" ma:description="Ansvarlig person for udarbejdelse og rettelser" ma:format="Dropdown" ma:list="UserInfo" ma:SharePointGroup="0" ma:internalName="Ansvarlig">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Billedmærker" ma:readOnly="false" ma:fieldId="{5cf76f15-5ced-4ddc-b409-7134ff3c332f}" ma:taxonomyMulti="true" ma:sspId="c02df7b7-8153-4bf8-a32b-92b5ed00d53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mso-contentType ?>
<FormTemplates xmlns="http://schemas.microsoft.com/sharepoint/v3/contenttype/forms">
  <Display>DocumentLibraryForm</Display>
  <Edit>DocumentLibraryForm</Edit>
  <New>DocumentLibraryForm</New>
</FormTemplates>
</file>

<file path=customXml/item7.xml><?xml version="1.0" encoding="utf-8"?>
<TemplafySlideTemplateConfiguration><![CDATA[{"elementsMetadata":[],"documentContentValidatorConfiguration":{"enableDocumentContentValidator":false,"documentContentValidatorVersion":0},"slideId":"637037983905221557","enableDocumentContentUpdater":true,"version":"1.9"}]]></TemplafySlideTemplateConfiguration>
</file>

<file path=customXml/item8.xml><?xml version="1.0" encoding="utf-8"?>
<TemplafySlideTemplateConfiguration><![CDATA[{"slideVersion":1,"isValidatorEnabled":false,"isLocked":false,"elementsMetadata":[],"slideId":"638046523300423963","enableDocumentContentUpdater":false,"version":"2.0"}]]></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182C5C1E-CF63-48B4-827A-FA41D328E623}">
  <ds:schemaRefs/>
</ds:datastoreItem>
</file>

<file path=customXml/itemProps10.xml><?xml version="1.0" encoding="utf-8"?>
<ds:datastoreItem xmlns:ds="http://schemas.openxmlformats.org/officeDocument/2006/customXml" ds:itemID="{2EE71557-C4F1-4D94-BB84-E04698F54826}">
  <ds:schemaRefs/>
</ds:datastoreItem>
</file>

<file path=customXml/itemProps11.xml><?xml version="1.0" encoding="utf-8"?>
<ds:datastoreItem xmlns:ds="http://schemas.openxmlformats.org/officeDocument/2006/customXml" ds:itemID="{E6C9D472-1705-4814-910D-99C2D50C7014}">
  <ds:schemaRefs/>
</ds:datastoreItem>
</file>

<file path=customXml/itemProps2.xml><?xml version="1.0" encoding="utf-8"?>
<ds:datastoreItem xmlns:ds="http://schemas.openxmlformats.org/officeDocument/2006/customXml" ds:itemID="{99274EEB-912E-4023-BC54-7B514A6D8497}">
  <ds:schemaRefs/>
</ds:datastoreItem>
</file>

<file path=customXml/itemProps3.xml><?xml version="1.0" encoding="utf-8"?>
<ds:datastoreItem xmlns:ds="http://schemas.openxmlformats.org/officeDocument/2006/customXml" ds:itemID="{710637E2-CEBA-46D6-82B2-C7FE2123FF94}">
  <ds:schemaRefs>
    <ds:schemaRef ds:uri="http://schemas.microsoft.com/office/2006/documentManagement/types"/>
    <ds:schemaRef ds:uri="186d2471-ff7b-4689-b074-8b25d2754707"/>
    <ds:schemaRef ds:uri="759a953b-6a5c-4741-ba9f-825607ba4c4c"/>
    <ds:schemaRef ds:uri="http://schemas.microsoft.com/office/2006/metadata/properties"/>
    <ds:schemaRef ds:uri="http://schemas.microsoft.com/office/infopath/2007/PartnerControls"/>
    <ds:schemaRef ds:uri="http://purl.org/dc/terms/"/>
    <ds:schemaRef ds:uri="http://purl.org/dc/dcmitype/"/>
    <ds:schemaRef ds:uri="http://www.w3.org/XML/1998/namespace"/>
    <ds:schemaRef ds:uri="http://schemas.openxmlformats.org/package/2006/metadata/core-properties"/>
    <ds:schemaRef ds:uri="http://purl.org/dc/elements/1.1/"/>
    <ds:schemaRef ds:uri="94e81392-832c-4bef-9e06-ee152b560a35"/>
    <ds:schemaRef ds:uri="e40df84f-6756-49f1-9776-3bf97447f266"/>
  </ds:schemaRefs>
</ds:datastoreItem>
</file>

<file path=customXml/itemProps4.xml><?xml version="1.0" encoding="utf-8"?>
<ds:datastoreItem xmlns:ds="http://schemas.openxmlformats.org/officeDocument/2006/customXml" ds:itemID="{32BA7684-6BE4-4F73-B22E-30934AB379B8}">
  <ds:schemaRefs/>
</ds:datastoreItem>
</file>

<file path=customXml/itemProps5.xml><?xml version="1.0" encoding="utf-8"?>
<ds:datastoreItem xmlns:ds="http://schemas.openxmlformats.org/officeDocument/2006/customXml" ds:itemID="{E0BE2964-D876-45C9-91EF-849AB01E55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e81392-832c-4bef-9e06-ee152b560a35"/>
    <ds:schemaRef ds:uri="e40df84f-6756-49f1-9776-3bf97447f2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6.xml><?xml version="1.0" encoding="utf-8"?>
<ds:datastoreItem xmlns:ds="http://schemas.openxmlformats.org/officeDocument/2006/customXml" ds:itemID="{69C729F5-CAF7-4D7C-A2BE-9A243EB9286B}">
  <ds:schemaRefs>
    <ds:schemaRef ds:uri="http://schemas.microsoft.com/sharepoint/v3/contenttype/forms"/>
  </ds:schemaRefs>
</ds:datastoreItem>
</file>

<file path=customXml/itemProps7.xml><?xml version="1.0" encoding="utf-8"?>
<ds:datastoreItem xmlns:ds="http://schemas.openxmlformats.org/officeDocument/2006/customXml" ds:itemID="{72516535-7702-46AF-9B1F-8623A67A824E}">
  <ds:schemaRefs/>
</ds:datastoreItem>
</file>

<file path=customXml/itemProps8.xml><?xml version="1.0" encoding="utf-8"?>
<ds:datastoreItem xmlns:ds="http://schemas.openxmlformats.org/officeDocument/2006/customXml" ds:itemID="{B0304413-290D-4D67-9492-43082BD7E5EF}">
  <ds:schemaRefs/>
</ds:datastoreItem>
</file>

<file path=customXml/itemProps9.xml><?xml version="1.0" encoding="utf-8"?>
<ds:datastoreItem xmlns:ds="http://schemas.openxmlformats.org/officeDocument/2006/customXml" ds:itemID="{B770D0C2-041B-4C58-8DC0-D2FC3B90B339}">
  <ds:schemaRefs/>
</ds:datastoreItem>
</file>

<file path=docMetadata/LabelInfo.xml><?xml version="1.0" encoding="utf-8"?>
<clbl:labelList xmlns:clbl="http://schemas.microsoft.com/office/2020/mipLabelMetadata">
  <clbl:label id="{9bdd9fbf-98a5-4ce6-ac5f-8d65c4c8d58b}" enabled="1" method="Privileged" siteId="{80184e22-072c-440e-a8a9-22f52b82646d}" removed="0"/>
</clbl:labelList>
</file>

<file path=docProps/app.xml><?xml version="1.0" encoding="utf-8"?>
<Properties xmlns="http://schemas.openxmlformats.org/officeDocument/2006/extended-properties" xmlns:vt="http://schemas.openxmlformats.org/officeDocument/2006/docPropsVTypes">
  <Template>Testing font GjensidigeSans embedded_03.11.2020</Template>
  <TotalTime>0</TotalTime>
  <Words>2454</Words>
  <Application>Microsoft Office PowerPoint</Application>
  <PresentationFormat>Widescreen</PresentationFormat>
  <Paragraphs>319</Paragraphs>
  <Slides>19</Slides>
  <Notes>11</Notes>
  <HiddenSlides>0</HiddenSlides>
  <MMClips>0</MMClips>
  <ScaleCrop>false</ScaleCrop>
  <HeadingPairs>
    <vt:vector size="8" baseType="variant">
      <vt:variant>
        <vt:lpstr>Benyttede skrifttyper</vt:lpstr>
      </vt:variant>
      <vt:variant>
        <vt:i4>8</vt:i4>
      </vt:variant>
      <vt:variant>
        <vt:lpstr>Tema</vt:lpstr>
      </vt:variant>
      <vt:variant>
        <vt:i4>1</vt:i4>
      </vt:variant>
      <vt:variant>
        <vt:lpstr>Integrerede OLE-servere</vt:lpstr>
      </vt:variant>
      <vt:variant>
        <vt:i4>1</vt:i4>
      </vt:variant>
      <vt:variant>
        <vt:lpstr>Slidetitler</vt:lpstr>
      </vt:variant>
      <vt:variant>
        <vt:i4>19</vt:i4>
      </vt:variant>
    </vt:vector>
  </HeadingPairs>
  <TitlesOfParts>
    <vt:vector size="29" baseType="lpstr">
      <vt:lpstr>Gjensidige Type Light</vt:lpstr>
      <vt:lpstr>Arial</vt:lpstr>
      <vt:lpstr>GjensidigeType-Regular</vt:lpstr>
      <vt:lpstr>Gjensidige Type</vt:lpstr>
      <vt:lpstr>Gjensidige Display</vt:lpstr>
      <vt:lpstr>Segoe UI</vt:lpstr>
      <vt:lpstr>Calibri</vt:lpstr>
      <vt:lpstr>Gjensidige Sans</vt:lpstr>
      <vt:lpstr>Gjensidige PowerPoint Template</vt:lpstr>
      <vt:lpstr>think-cell Slide</vt:lpstr>
      <vt:lpstr>PowerPoint-præsentation</vt:lpstr>
      <vt:lpstr>DAGSORDEN</vt:lpstr>
      <vt:lpstr>JERES SUNDHEDSFORSIKRING+</vt:lpstr>
      <vt:lpstr>GRUNDDÆKNINGER</vt:lpstr>
      <vt:lpstr>GRUNDDÆKNINGER</vt:lpstr>
      <vt:lpstr>GRUNDDÆKNINGER</vt:lpstr>
      <vt:lpstr>Rådgivningslinjer</vt:lpstr>
      <vt:lpstr>PowerPoint-præsentation</vt:lpstr>
      <vt:lpstr>Kollektiv børnedækning</vt:lpstr>
      <vt:lpstr>PowerPoint-præsentation</vt:lpstr>
      <vt:lpstr>Lindring</vt:lpstr>
      <vt:lpstr>Fysioterapi uden henvisning</vt:lpstr>
      <vt:lpstr>Tidlig støtte</vt:lpstr>
      <vt:lpstr>FLOW TIDLIG STØTTE</vt:lpstr>
      <vt:lpstr>PowerPoint-præsentation</vt:lpstr>
      <vt:lpstr>PowerPoint-præsentation</vt:lpstr>
      <vt:lpstr>FAMILIEMEDLEMMER</vt:lpstr>
      <vt:lpstr>Rabat og gratis levering på tusindvis af apoteksvarer</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
  <cp:lastModifiedBy/>
  <cp:revision>4</cp:revision>
  <dcterms:created xsi:type="dcterms:W3CDTF">2023-06-23T14:19:26Z</dcterms:created>
  <dcterms:modified xsi:type="dcterms:W3CDTF">2024-12-16T11:46:10Z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omnidocs.com</vt:lpwstr>
  </property>
  <property fmtid="{D5CDD505-2E9C-101B-9397-08002B2CF9AE}" pid="3" name="TemplafyTimeStamp">
    <vt:lpwstr>2022-11-21T18:32:10</vt:lpwstr>
  </property>
  <property fmtid="{D5CDD505-2E9C-101B-9397-08002B2CF9AE}" pid="4" name="TemplafyTenantId">
    <vt:lpwstr>gjensidige</vt:lpwstr>
  </property>
  <property fmtid="{D5CDD505-2E9C-101B-9397-08002B2CF9AE}" pid="5" name="TemplafyTemplateId">
    <vt:lpwstr>638046523274143252</vt:lpwstr>
  </property>
  <property fmtid="{D5CDD505-2E9C-101B-9397-08002B2CF9AE}" pid="6" name="TemplafyUserProfileId">
    <vt:lpwstr>638059087494285222</vt:lpwstr>
  </property>
  <property fmtid="{D5CDD505-2E9C-101B-9397-08002B2CF9AE}" pid="7" name="TemplafyLanguageCode">
    <vt:lpwstr>da-DK</vt:lpwstr>
  </property>
  <property fmtid="{D5CDD505-2E9C-101B-9397-08002B2CF9AE}" pid="8" name="TemplafyFromBlank">
    <vt:bool>true</vt:bool>
  </property>
  <property fmtid="{D5CDD505-2E9C-101B-9397-08002B2CF9AE}" pid="9" name="ClassificationContentMarkingFooterText">
    <vt:lpwstr>Classified: General Business</vt:lpwstr>
  </property>
  <property fmtid="{D5CDD505-2E9C-101B-9397-08002B2CF9AE}" pid="10" name="ContentTypeId">
    <vt:lpwstr>0x010100DD221F1395C6C443BDCB11F6D31ACDA9</vt:lpwstr>
  </property>
  <property fmtid="{D5CDD505-2E9C-101B-9397-08002B2CF9AE}" pid="11" name="MediaServiceImageTags">
    <vt:lpwstr/>
  </property>
</Properties>
</file>